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3"/>
  </p:notesMasterIdLst>
  <p:handoutMasterIdLst>
    <p:handoutMasterId r:id="rId34"/>
  </p:handoutMasterIdLst>
  <p:sldIdLst>
    <p:sldId id="257" r:id="rId5"/>
    <p:sldId id="384" r:id="rId6"/>
    <p:sldId id="389" r:id="rId7"/>
    <p:sldId id="317" r:id="rId8"/>
    <p:sldId id="436" r:id="rId9"/>
    <p:sldId id="419" r:id="rId10"/>
    <p:sldId id="450" r:id="rId11"/>
    <p:sldId id="464" r:id="rId12"/>
    <p:sldId id="429" r:id="rId13"/>
    <p:sldId id="420" r:id="rId14"/>
    <p:sldId id="431" r:id="rId15"/>
    <p:sldId id="448" r:id="rId16"/>
    <p:sldId id="437" r:id="rId17"/>
    <p:sldId id="438" r:id="rId18"/>
    <p:sldId id="439" r:id="rId19"/>
    <p:sldId id="440" r:id="rId20"/>
    <p:sldId id="446" r:id="rId21"/>
    <p:sldId id="434" r:id="rId22"/>
    <p:sldId id="435" r:id="rId23"/>
    <p:sldId id="423" r:id="rId24"/>
    <p:sldId id="425" r:id="rId25"/>
    <p:sldId id="422" r:id="rId26"/>
    <p:sldId id="470" r:id="rId27"/>
    <p:sldId id="471" r:id="rId28"/>
    <p:sldId id="451" r:id="rId29"/>
    <p:sldId id="469" r:id="rId30"/>
    <p:sldId id="466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C7E"/>
    <a:srgbClr val="8C8CA6"/>
    <a:srgbClr val="8C8CA5"/>
    <a:srgbClr val="717199"/>
    <a:srgbClr val="8D8DA7"/>
    <a:srgbClr val="514D7F"/>
    <a:srgbClr val="4F4B7D"/>
    <a:srgbClr val="1B192E"/>
    <a:srgbClr val="72729A"/>
    <a:srgbClr val="A3A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3725" autoAdjust="0"/>
  </p:normalViewPr>
  <p:slideViewPr>
    <p:cSldViewPr snapToGrid="0">
      <p:cViewPr varScale="1">
        <p:scale>
          <a:sx n="78" d="100"/>
          <a:sy n="78" d="100"/>
        </p:scale>
        <p:origin x="605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3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2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Previous slide Hash:  Current slide Hash: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free-powerpoint-templates-desig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161935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9084" y="3942325"/>
            <a:ext cx="6577781" cy="2704281"/>
          </a:xfrm>
        </p:spPr>
        <p:txBody>
          <a:bodyPr>
            <a:normAutofit/>
          </a:bodyPr>
          <a:lstStyle/>
          <a:p>
            <a:r>
              <a:rPr lang="el-GR" sz="1800" dirty="0"/>
              <a:t>				Δημήτρης Κυριάκου</a:t>
            </a:r>
          </a:p>
          <a:p>
            <a:r>
              <a:rPr lang="el-GR" sz="1800" dirty="0"/>
              <a:t>Επιβλέπων Καθηγητής: 	</a:t>
            </a:r>
            <a:r>
              <a:rPr lang="el-GR" sz="1800" dirty="0" err="1"/>
              <a:t>Καθ</a:t>
            </a:r>
            <a:r>
              <a:rPr lang="el-GR" sz="1800" dirty="0"/>
              <a:t>. Συμεών Παπαβασιλείου</a:t>
            </a:r>
          </a:p>
          <a:p>
            <a:r>
              <a:rPr lang="el-GR" sz="1800" dirty="0"/>
              <a:t>Επιβλέποντες: 		Δρ. Αναστάσιος Ζαφειρόπουλος</a:t>
            </a:r>
          </a:p>
          <a:p>
            <a:r>
              <a:rPr lang="el-GR" sz="1800" dirty="0"/>
              <a:t>				Υπ. </a:t>
            </a:r>
            <a:r>
              <a:rPr lang="el-GR" sz="1800" dirty="0" err="1"/>
              <a:t>Διδ</a:t>
            </a:r>
            <a:r>
              <a:rPr lang="el-GR" sz="1800" dirty="0"/>
              <a:t>. Ελένη </a:t>
            </a:r>
            <a:r>
              <a:rPr lang="el-GR" sz="1800" dirty="0" err="1"/>
              <a:t>Φωτοπούλου</a:t>
            </a:r>
            <a:endParaRPr lang="en-US" sz="18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364124-75EE-DA35-A682-D217555187DF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 0000000000000000000000000000000000000000000000000000000000000000 </a:t>
            </a:r>
            <a:br>
              <a:rPr lang="en-US" sz="1000" dirty="0"/>
            </a:br>
            <a:r>
              <a:rPr lang="en-US" sz="1000" dirty="0"/>
              <a:t>Current slide Hash: 0f0531f17b94dcbafe3901510b984477986ad3788f32c0a9a3f1df53afeeb34d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070" y="304800"/>
            <a:ext cx="6577781" cy="2408903"/>
          </a:xfrm>
        </p:spPr>
        <p:txBody>
          <a:bodyPr anchor="b" anchorCtr="0">
            <a:normAutofit/>
          </a:bodyPr>
          <a:lstStyle/>
          <a:p>
            <a:r>
              <a:rPr lang="el-GR" sz="4000" dirty="0"/>
              <a:t>Αξιοποίηση </a:t>
            </a:r>
            <a:br>
              <a:rPr lang="en-US" sz="4000" dirty="0"/>
            </a:br>
            <a:r>
              <a:rPr lang="el-GR" sz="4000" dirty="0"/>
              <a:t>συστημάτων Blockchain </a:t>
            </a:r>
            <a:br>
              <a:rPr lang="en-US" sz="4000" dirty="0"/>
            </a:br>
            <a:r>
              <a:rPr lang="el-GR" sz="4000" dirty="0"/>
              <a:t>για εκπαίδευση μοντέλων μηχανικής μάθησης</a:t>
            </a:r>
            <a:endParaRPr lang="en-US" sz="40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7DE4214-3B60-146E-3A9A-104B9ED1CCC2}"/>
              </a:ext>
            </a:extLst>
          </p:cNvPr>
          <p:cNvSpPr txBox="1">
            <a:spLocks/>
          </p:cNvSpPr>
          <p:nvPr/>
        </p:nvSpPr>
        <p:spPr>
          <a:xfrm>
            <a:off x="9035846" y="6553199"/>
            <a:ext cx="3072486" cy="24826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000" dirty="0"/>
              <a:t>7 Ιουλίου 2022</a:t>
            </a:r>
            <a:r>
              <a:rPr lang="en-US" sz="1000" dirty="0"/>
              <a:t> – Ethereum Block: 15094501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83703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30" y="3458391"/>
            <a:ext cx="5992177" cy="2851921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dirty="0"/>
              <a:t>Πρόβλημα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Κεντρική ιδέα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Τύποι χρηστών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Μηχανισμός Κινήτρου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6F7FE9-A2D2-4702-05BB-34835EE66638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af6d2dcba8c3005022e5bad98f3fbcd2908e8ac903ad43c6e184ae9edeff1421 </a:t>
            </a:r>
            <a:br>
              <a:rPr lang="en-US" sz="1000" dirty="0"/>
            </a:br>
            <a:r>
              <a:rPr lang="en-US" sz="1000" dirty="0"/>
              <a:t>Current slide Hash: 03f2e9c200d1ae4509e371ad3a659245e1abc1e9cccc3b5fd8c33e6b3e4ce5c1 </a:t>
            </a:r>
          </a:p>
        </p:txBody>
      </p:sp>
    </p:spTree>
    <p:extLst>
      <p:ext uri="{BB962C8B-B14F-4D97-AF65-F5344CB8AC3E}">
        <p14:creationId xmlns:p14="http://schemas.microsoft.com/office/powerpoint/2010/main" val="370699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Πρόβλημα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736DC-1A72-8D68-1D86-CF32F7A4910C}"/>
              </a:ext>
            </a:extLst>
          </p:cNvPr>
          <p:cNvSpPr txBox="1"/>
          <p:nvPr/>
        </p:nvSpPr>
        <p:spPr>
          <a:xfrm>
            <a:off x="457200" y="1554480"/>
            <a:ext cx="11183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Στόχος κάθε μοντέλου Μηχανικής Μάθησης είναι η βελτίωση της απόδοσής του. Μέσα από αυτή τη διπλωματική εργασία διερευνήθηκαν τρόποι με τους οποίους θα μπορούσαν να αξιοποιηθούν </a:t>
            </a:r>
            <a:r>
              <a:rPr lang="el-GR" b="1" u="sng" dirty="0"/>
              <a:t>συστήματα </a:t>
            </a:r>
            <a:r>
              <a:rPr lang="en-US" b="1" u="sng" dirty="0"/>
              <a:t>Blockchain </a:t>
            </a:r>
            <a:r>
              <a:rPr lang="el-GR" u="sng" dirty="0"/>
              <a:t>για την </a:t>
            </a:r>
            <a:r>
              <a:rPr lang="el-GR" b="1" u="sng" dirty="0"/>
              <a:t>εκπαίδευση</a:t>
            </a:r>
            <a:r>
              <a:rPr lang="el-GR" u="sng" dirty="0"/>
              <a:t> και </a:t>
            </a:r>
            <a:r>
              <a:rPr lang="el-GR" b="1" u="sng" dirty="0"/>
              <a:t>βελτίωση</a:t>
            </a:r>
            <a:r>
              <a:rPr lang="el-GR" u="sng" dirty="0"/>
              <a:t> τέτοιων </a:t>
            </a:r>
            <a:r>
              <a:rPr lang="el-GR" b="1" u="sng" dirty="0"/>
              <a:t>μοντέλων Μηχανικής Μάθησης</a:t>
            </a:r>
            <a:r>
              <a:rPr lang="el-GR" u="sng" dirty="0"/>
              <a:t>.</a:t>
            </a:r>
            <a:r>
              <a:rPr lang="el-GR" dirty="0"/>
              <a:t> </a:t>
            </a:r>
          </a:p>
          <a:p>
            <a:endParaRPr lang="el-GR" dirty="0"/>
          </a:p>
          <a:p>
            <a:r>
              <a:rPr lang="el-GR" dirty="0"/>
              <a:t>Μία κύρια μέθοδος βελτίωσης της απόδοσης είναι μέσω του εμπλουτισμού του συνόλου δεδομένων εκπαίδευσης. Η συλλογή δεδομένων εκπαίδευσης είναι μια απλή αλλά χρονοβόρα διαδικασία και είναι απαραίτητο να γίνει καλή αξιολόγηση των δεδομένων. Αυτό την καθιστά δύσκολη όταν γίνεται από ένα και μόνο χρήστη.</a:t>
            </a:r>
          </a:p>
          <a:p>
            <a:endParaRPr lang="el-GR" dirty="0"/>
          </a:p>
          <a:p>
            <a:r>
              <a:rPr lang="el-GR" dirty="0"/>
              <a:t>Ως εκ τούτου δημιουργήθηκε το </a:t>
            </a:r>
            <a:r>
              <a:rPr lang="en-US" b="1" u="sng" dirty="0"/>
              <a:t>DEMOS</a:t>
            </a:r>
            <a:r>
              <a:rPr lang="en-US" dirty="0"/>
              <a:t> (</a:t>
            </a:r>
            <a:r>
              <a:rPr lang="en-US" dirty="0" err="1"/>
              <a:t>Distributedly</a:t>
            </a:r>
            <a:r>
              <a:rPr lang="en-US" dirty="0"/>
              <a:t> Enhanced Machine learning Optimization System) </a:t>
            </a:r>
            <a:r>
              <a:rPr lang="el-GR" dirty="0"/>
              <a:t>ή αλλιώς </a:t>
            </a:r>
            <a:r>
              <a:rPr lang="el-GR" b="1" dirty="0"/>
              <a:t>Κατανεμημένα Ενισχυμένο Σύστημα Βελτιστοποίησης Μηχανικής Μάθησης</a:t>
            </a:r>
            <a:endParaRPr lang="en-US" b="1" dirty="0"/>
          </a:p>
          <a:p>
            <a:endParaRPr lang="en-US" dirty="0"/>
          </a:p>
          <a:p>
            <a:r>
              <a:rPr lang="el-GR" dirty="0"/>
              <a:t>Το </a:t>
            </a:r>
            <a:r>
              <a:rPr lang="en-US" dirty="0"/>
              <a:t>DEMOS </a:t>
            </a:r>
            <a:r>
              <a:rPr lang="el-GR" dirty="0"/>
              <a:t>χρησιμοποιείται για τη </a:t>
            </a:r>
            <a:r>
              <a:rPr lang="el-GR" u="sng" dirty="0"/>
              <a:t>συνεχή συλλογή δεδομένων εκπαίδευσης</a:t>
            </a:r>
            <a:r>
              <a:rPr lang="el-GR" dirty="0"/>
              <a:t>, την </a:t>
            </a:r>
            <a:r>
              <a:rPr lang="el-GR" u="sng" dirty="0"/>
              <a:t>επανεκπαίδευση</a:t>
            </a:r>
            <a:r>
              <a:rPr lang="el-GR" dirty="0"/>
              <a:t> μοντέλων ΝΔ αλλά και την </a:t>
            </a:r>
            <a:r>
              <a:rPr lang="el-GR" u="sng" dirty="0"/>
              <a:t>επαναξιολόγησή</a:t>
            </a:r>
            <a:r>
              <a:rPr lang="el-GR" dirty="0"/>
              <a:t> τους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F46D0EF-B693-AE40-146A-76E6A6EAB044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03f2e9c200d1ae4509e371ad3a659245e1abc1e9cccc3b5fd8c33e6b3e4ce5c1 </a:t>
            </a:r>
            <a:br>
              <a:rPr lang="en-US" sz="1000" dirty="0"/>
            </a:br>
            <a:r>
              <a:rPr lang="en-US" sz="1000" dirty="0"/>
              <a:t>Current slide Hash: 36be76a27aa5c9c90a2a7f3fb0d5349e9715fc5064dae3e5298bf699a8bc8625 </a:t>
            </a:r>
          </a:p>
        </p:txBody>
      </p:sp>
    </p:spTree>
    <p:extLst>
      <p:ext uri="{BB962C8B-B14F-4D97-AF65-F5344CB8AC3E}">
        <p14:creationId xmlns:p14="http://schemas.microsoft.com/office/powerpoint/2010/main" val="28625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98232" y="1614531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Κεντρική</a:t>
            </a:r>
            <a:r>
              <a:rPr lang="el-GR" dirty="0"/>
              <a:t> ιδέα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CE79F-E9D6-058B-84D4-0B0F71EA2863}"/>
              </a:ext>
            </a:extLst>
          </p:cNvPr>
          <p:cNvSpPr/>
          <p:nvPr/>
        </p:nvSpPr>
        <p:spPr>
          <a:xfrm>
            <a:off x="4823186" y="1794327"/>
            <a:ext cx="1550071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DEMOS</a:t>
            </a:r>
            <a:endParaRPr lang="ko-KR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1D423-C85C-FBF6-0F1B-56EFBF8261DD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EFE0AF-027F-49E4-0923-4FADB23E51AB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86C23B-C30E-5340-B6F5-5B90FA552286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466D8-2FF9-1F84-CC5E-D4D48BEB0CA0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2FB9C-08AC-A866-BFB5-96F78AE803FA}"/>
              </a:ext>
            </a:extLst>
          </p:cNvPr>
          <p:cNvSpPr txBox="1"/>
          <p:nvPr/>
        </p:nvSpPr>
        <p:spPr>
          <a:xfrm>
            <a:off x="2062002" y="5210349"/>
            <a:ext cx="805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Το μοντέλο </a:t>
            </a:r>
            <a:r>
              <a:rPr lang="el-GR" sz="1600" dirty="0" err="1"/>
              <a:t>επανεκπαιδεύεται</a:t>
            </a:r>
            <a:r>
              <a:rPr lang="el-GR" sz="1600" dirty="0"/>
              <a:t> με τα νέα δεδομένα και επαναξιολογείται η ακρίβειά του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0E4759-9C78-3FE6-64D1-49AECF62BF22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B7089-87B3-70E0-C1AB-168B1DBF9D5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BE479-C670-AE23-0279-AD92C006A67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9FB03-8CC8-210D-FF8F-84D1F8D59587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0B6A2-3387-782A-3122-D708D7BDAAFA}"/>
              </a:ext>
            </a:extLst>
          </p:cNvPr>
          <p:cNvSpPr txBox="1"/>
          <p:nvPr/>
        </p:nvSpPr>
        <p:spPr>
          <a:xfrm>
            <a:off x="3179763" y="4145730"/>
            <a:ext cx="578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Οι κόμβοι του δικτύου προσφέρουν και επαληθεύουν νέα δεδομένα εκπαίδευσης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C32A4-0E16-3134-A8AC-F537E0ABF00A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42808-BAD5-A1DF-EE30-D8D43C58FC54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E22CB0-4A8B-5B8A-0576-7DA447A80453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471DA-766C-B26C-14CF-0DF3BD185176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5389B-DB5A-CE16-F15E-73E9429AE190}"/>
              </a:ext>
            </a:extLst>
          </p:cNvPr>
          <p:cNvSpPr txBox="1"/>
          <p:nvPr/>
        </p:nvSpPr>
        <p:spPr>
          <a:xfrm>
            <a:off x="4059520" y="2940626"/>
            <a:ext cx="408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Ένας κόμβος αιτείται τη συλλογή δεδομένων εκπαίδευσης για κάποιο μοντέλο ΝΔ επιβλεπόμενης μάθησης</a:t>
            </a:r>
          </a:p>
        </p:txBody>
      </p:sp>
      <p:cxnSp>
        <p:nvCxnSpPr>
          <p:cNvPr id="35" name="Elbow Connector 61">
            <a:extLst>
              <a:ext uri="{FF2B5EF4-FFF2-40B4-BE49-F238E27FC236}">
                <a16:creationId xmlns:a16="http://schemas.microsoft.com/office/drawing/2014/main" id="{E1229022-BF17-474E-5F16-25A19BD66939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62">
            <a:extLst>
              <a:ext uri="{FF2B5EF4-FFF2-40B4-BE49-F238E27FC236}">
                <a16:creationId xmlns:a16="http://schemas.microsoft.com/office/drawing/2014/main" id="{2601147F-3B06-EB53-0082-64070905A814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63">
            <a:extLst>
              <a:ext uri="{FF2B5EF4-FFF2-40B4-BE49-F238E27FC236}">
                <a16:creationId xmlns:a16="http://schemas.microsoft.com/office/drawing/2014/main" id="{490B06D5-02FD-5D5D-F864-255567160E2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367065" y="2280327"/>
            <a:ext cx="1456121" cy="562073"/>
          </a:xfrm>
          <a:prstGeom prst="bentConnector3">
            <a:avLst>
              <a:gd name="adj1" fmla="val -935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64">
            <a:extLst>
              <a:ext uri="{FF2B5EF4-FFF2-40B4-BE49-F238E27FC236}">
                <a16:creationId xmlns:a16="http://schemas.microsoft.com/office/drawing/2014/main" id="{63DF1F3A-36E8-33DA-A6BB-940ADB81F034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65">
            <a:extLst>
              <a:ext uri="{FF2B5EF4-FFF2-40B4-BE49-F238E27FC236}">
                <a16:creationId xmlns:a16="http://schemas.microsoft.com/office/drawing/2014/main" id="{5D2C836E-2D90-4063-0471-726EB5F8CE5E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6F403F1C-7016-F9F0-3E0F-57ABFDD5BB71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>
            <a:off x="7436908" y="2280328"/>
            <a:ext cx="1388028" cy="562081"/>
          </a:xfrm>
          <a:prstGeom prst="bentConnector3">
            <a:avLst>
              <a:gd name="adj1" fmla="val -506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D746B00-7AC8-6A5C-79F0-FA0268FBFA84}"/>
              </a:ext>
            </a:extLst>
          </p:cNvPr>
          <p:cNvSpPr/>
          <p:nvPr/>
        </p:nvSpPr>
        <p:spPr>
          <a:xfrm>
            <a:off x="6464908" y="1794327"/>
            <a:ext cx="972000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7A9E5DBF-2CC4-A15E-DDFA-F6B1EB59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53" y="1878181"/>
            <a:ext cx="804291" cy="804291"/>
          </a:xfrm>
          <a:prstGeom prst="rect">
            <a:avLst/>
          </a:prstGeom>
        </p:spPr>
      </p:pic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7FA78D72-4DD3-0FAA-26D9-285AB283A1C7}"/>
              </a:ext>
            </a:extLst>
          </p:cNvPr>
          <p:cNvSpPr/>
          <p:nvPr/>
        </p:nvSpPr>
        <p:spPr>
          <a:xfrm rot="9900000">
            <a:off x="8601773" y="3140740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1A46C46C-8AC4-F56B-832C-B05869EB2A24}"/>
              </a:ext>
            </a:extLst>
          </p:cNvPr>
          <p:cNvSpPr>
            <a:spLocks noChangeAspect="1"/>
          </p:cNvSpPr>
          <p:nvPr/>
        </p:nvSpPr>
        <p:spPr>
          <a:xfrm>
            <a:off x="9634095" y="4139178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EAB312BC-1993-B9EA-EC73-717977409014}"/>
              </a:ext>
            </a:extLst>
          </p:cNvPr>
          <p:cNvSpPr/>
          <p:nvPr/>
        </p:nvSpPr>
        <p:spPr>
          <a:xfrm>
            <a:off x="10559216" y="530467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BD85D41-ED00-6F60-DDB7-C52186676598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36be76a27aa5c9c90a2a7f3fb0d5349e9715fc5064dae3e5298bf699a8bc8625 </a:t>
            </a:r>
            <a:br>
              <a:rPr lang="en-US" sz="1000" dirty="0"/>
            </a:br>
            <a:r>
              <a:rPr lang="en-US" sz="1000" dirty="0"/>
              <a:t>Current slide Hash: 7dff6b6cc7d9128295140e37dcd5cbd01d7335084310b7be0fbfd49432999c11 </a:t>
            </a:r>
          </a:p>
        </p:txBody>
      </p:sp>
    </p:spTree>
    <p:extLst>
      <p:ext uri="{BB962C8B-B14F-4D97-AF65-F5344CB8AC3E}">
        <p14:creationId xmlns:p14="http://schemas.microsoft.com/office/powerpoint/2010/main" val="106915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Διάγραμμα τύπων χρηστών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5A0413-DE3B-DC0E-9E6C-FC22B54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480865"/>
            <a:ext cx="10698068" cy="3896269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3E0AA4E-3668-C1A6-CF43-C1893837CC31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7dff6b6cc7d9128295140e37dcd5cbd01d7335084310b7be0fbfd49432999c11 </a:t>
            </a:r>
            <a:br>
              <a:rPr lang="en-US" sz="1000" dirty="0"/>
            </a:br>
            <a:r>
              <a:rPr lang="en-US" sz="1000" dirty="0"/>
              <a:t>Current slide Hash: 5bf730eea77fe1b2104284e12098e5275ff30cc164151489a1057a1937574276 </a:t>
            </a:r>
          </a:p>
        </p:txBody>
      </p:sp>
    </p:spTree>
    <p:extLst>
      <p:ext uri="{BB962C8B-B14F-4D97-AF65-F5344CB8AC3E}">
        <p14:creationId xmlns:p14="http://schemas.microsoft.com/office/powerpoint/2010/main" val="261268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Αιτητής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FD68D97-56D8-10E7-CB06-41C856FF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72" y="1347738"/>
            <a:ext cx="7728056" cy="4937706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44D80C3-8525-18BA-A0BB-245330ADC53E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5bf730eea77fe1b2104284e12098e5275ff30cc164151489a1057a1937574276 </a:t>
            </a:r>
            <a:br>
              <a:rPr lang="en-US" sz="1000" dirty="0"/>
            </a:br>
            <a:r>
              <a:rPr lang="en-US" sz="1000" dirty="0"/>
              <a:t>Current slide Hash: 16128bf5a45f058074120bac29863a5e91664d59c93834a06b7cbb93525d9dbd </a:t>
            </a:r>
          </a:p>
        </p:txBody>
      </p:sp>
    </p:spTree>
    <p:extLst>
      <p:ext uri="{BB962C8B-B14F-4D97-AF65-F5344CB8AC3E}">
        <p14:creationId xmlns:p14="http://schemas.microsoft.com/office/powerpoint/2010/main" val="253250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Δωρητής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E981198-450B-59A1-B02F-239CE0F3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4" y="1690256"/>
            <a:ext cx="10336492" cy="4200834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E8477D0-41B9-A731-E05B-94AFAC930EC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16128bf5a45f058074120bac29863a5e91664d59c93834a06b7cbb93525d9dbd </a:t>
            </a:r>
            <a:br>
              <a:rPr lang="en-US" sz="1000" dirty="0"/>
            </a:br>
            <a:r>
              <a:rPr lang="en-US" sz="1000" dirty="0"/>
              <a:t>Current slide Hash: 934cdb9c82c25a37497edca578af8ad33fe5c90271daeb985871421f996b3368 </a:t>
            </a:r>
          </a:p>
        </p:txBody>
      </p:sp>
    </p:spTree>
    <p:extLst>
      <p:ext uri="{BB962C8B-B14F-4D97-AF65-F5344CB8AC3E}">
        <p14:creationId xmlns:p14="http://schemas.microsoft.com/office/powerpoint/2010/main" val="357364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Αξιολογητής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Chart, diagram, bubble chart&#10;&#10;Description automatically generated">
            <a:extLst>
              <a:ext uri="{FF2B5EF4-FFF2-40B4-BE49-F238E27FC236}">
                <a16:creationId xmlns:a16="http://schemas.microsoft.com/office/drawing/2014/main" id="{4BBCBA77-CC51-5A96-6D24-E37EAC53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0" y="1730324"/>
            <a:ext cx="10840021" cy="4010075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549B08A-7D9A-E4A1-464A-F32D0D8EA146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934cdb9c82c25a37497edca578af8ad33fe5c90271daeb985871421f996b3368 </a:t>
            </a:r>
            <a:br>
              <a:rPr lang="en-US" sz="1000" dirty="0"/>
            </a:br>
            <a:r>
              <a:rPr lang="en-US" sz="1000" dirty="0"/>
              <a:t>Current slide Hash: e3288dfd095b4cdf334483434412c0d1b1a15857500bf36a2dde87a955e132eb </a:t>
            </a:r>
          </a:p>
        </p:txBody>
      </p:sp>
    </p:spTree>
    <p:extLst>
      <p:ext uri="{BB962C8B-B14F-4D97-AF65-F5344CB8AC3E}">
        <p14:creationId xmlns:p14="http://schemas.microsoft.com/office/powerpoint/2010/main" val="49463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35507" y="1894334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Μηχανισμός Κινήτρου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entagon 40">
            <a:extLst>
              <a:ext uri="{FF2B5EF4-FFF2-40B4-BE49-F238E27FC236}">
                <a16:creationId xmlns:a16="http://schemas.microsoft.com/office/drawing/2014/main" id="{3A7B87B6-88DB-0FC6-7C1B-16169E61F8F3}"/>
              </a:ext>
            </a:extLst>
          </p:cNvPr>
          <p:cNvSpPr/>
          <p:nvPr/>
        </p:nvSpPr>
        <p:spPr>
          <a:xfrm>
            <a:off x="1596459" y="2053016"/>
            <a:ext cx="8474385" cy="709200"/>
          </a:xfrm>
          <a:prstGeom prst="homePlate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41">
            <a:extLst>
              <a:ext uri="{FF2B5EF4-FFF2-40B4-BE49-F238E27FC236}">
                <a16:creationId xmlns:a16="http://schemas.microsoft.com/office/drawing/2014/main" id="{D93FD924-BF96-565D-6C2F-37E84FB5BE28}"/>
              </a:ext>
            </a:extLst>
          </p:cNvPr>
          <p:cNvSpPr/>
          <p:nvPr/>
        </p:nvSpPr>
        <p:spPr>
          <a:xfrm>
            <a:off x="1596461" y="2761809"/>
            <a:ext cx="9200848" cy="709200"/>
          </a:xfrm>
          <a:prstGeom prst="homePlate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Pentagon 42">
            <a:extLst>
              <a:ext uri="{FF2B5EF4-FFF2-40B4-BE49-F238E27FC236}">
                <a16:creationId xmlns:a16="http://schemas.microsoft.com/office/drawing/2014/main" id="{EE0C4716-6B39-F281-DA7F-17A34F9830E7}"/>
              </a:ext>
            </a:extLst>
          </p:cNvPr>
          <p:cNvSpPr/>
          <p:nvPr/>
        </p:nvSpPr>
        <p:spPr>
          <a:xfrm>
            <a:off x="1596459" y="3470602"/>
            <a:ext cx="8331199" cy="709200"/>
          </a:xfrm>
          <a:prstGeom prst="homePlate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Pentagon 43">
            <a:extLst>
              <a:ext uri="{FF2B5EF4-FFF2-40B4-BE49-F238E27FC236}">
                <a16:creationId xmlns:a16="http://schemas.microsoft.com/office/drawing/2014/main" id="{93740A94-39BF-25A8-D97A-64C3AC3756C8}"/>
              </a:ext>
            </a:extLst>
          </p:cNvPr>
          <p:cNvSpPr/>
          <p:nvPr/>
        </p:nvSpPr>
        <p:spPr>
          <a:xfrm>
            <a:off x="1596458" y="4179394"/>
            <a:ext cx="10331382" cy="709200"/>
          </a:xfrm>
          <a:prstGeom prst="homePlate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9ACC872-BC23-6562-8280-55C54E26A7EA}"/>
              </a:ext>
            </a:extLst>
          </p:cNvPr>
          <p:cNvSpPr/>
          <p:nvPr/>
        </p:nvSpPr>
        <p:spPr>
          <a:xfrm>
            <a:off x="9377680" y="21151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8B77E4E-AE25-C8E6-8BDE-83AC3C11E5E9}"/>
              </a:ext>
            </a:extLst>
          </p:cNvPr>
          <p:cNvSpPr/>
          <p:nvPr/>
        </p:nvSpPr>
        <p:spPr>
          <a:xfrm>
            <a:off x="9217343" y="3539104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6078C528-D996-EB79-C714-971AFD79D341}"/>
              </a:ext>
            </a:extLst>
          </p:cNvPr>
          <p:cNvSpPr/>
          <p:nvPr/>
        </p:nvSpPr>
        <p:spPr>
          <a:xfrm>
            <a:off x="10097843" y="28366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80580A0-4386-5473-549D-9AD96A27540F}"/>
              </a:ext>
            </a:extLst>
          </p:cNvPr>
          <p:cNvSpPr/>
          <p:nvPr/>
        </p:nvSpPr>
        <p:spPr>
          <a:xfrm>
            <a:off x="11211570" y="425563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18D95-E690-70E4-4A99-085FB69A8F6C}"/>
              </a:ext>
            </a:extLst>
          </p:cNvPr>
          <p:cNvSpPr/>
          <p:nvPr/>
        </p:nvSpPr>
        <p:spPr>
          <a:xfrm>
            <a:off x="550862" y="2052084"/>
            <a:ext cx="769938" cy="710132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CDA24D-2D6D-1579-EFB9-5B22CB68DE22}"/>
              </a:ext>
            </a:extLst>
          </p:cNvPr>
          <p:cNvSpPr/>
          <p:nvPr/>
        </p:nvSpPr>
        <p:spPr>
          <a:xfrm>
            <a:off x="550862" y="2762216"/>
            <a:ext cx="769938" cy="710132"/>
          </a:xfrm>
          <a:prstGeom prst="rect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513F99-D073-392E-E375-CD6D63BB366B}"/>
              </a:ext>
            </a:extLst>
          </p:cNvPr>
          <p:cNvSpPr/>
          <p:nvPr/>
        </p:nvSpPr>
        <p:spPr>
          <a:xfrm>
            <a:off x="550862" y="3472200"/>
            <a:ext cx="769938" cy="710132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74FF-2CE8-D7AE-DBEB-4046803E10E4}"/>
              </a:ext>
            </a:extLst>
          </p:cNvPr>
          <p:cNvSpPr/>
          <p:nvPr/>
        </p:nvSpPr>
        <p:spPr>
          <a:xfrm>
            <a:off x="550862" y="4178462"/>
            <a:ext cx="769938" cy="710132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B6BA6-14C9-46CC-B27D-CF38F31E7B22}"/>
              </a:ext>
            </a:extLst>
          </p:cNvPr>
          <p:cNvSpPr txBox="1"/>
          <p:nvPr/>
        </p:nvSpPr>
        <p:spPr>
          <a:xfrm>
            <a:off x="694333" y="222283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1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B34E7-DB4D-DAD6-592E-E57FDAF23714}"/>
              </a:ext>
            </a:extLst>
          </p:cNvPr>
          <p:cNvSpPr txBox="1"/>
          <p:nvPr/>
        </p:nvSpPr>
        <p:spPr>
          <a:xfrm>
            <a:off x="701422" y="434920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4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EA87C-59DE-093E-19AD-C5E0740CE6C2}"/>
              </a:ext>
            </a:extLst>
          </p:cNvPr>
          <p:cNvSpPr txBox="1"/>
          <p:nvPr/>
        </p:nvSpPr>
        <p:spPr>
          <a:xfrm>
            <a:off x="718957" y="292295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2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30F25-4FB9-A403-FE0C-25ED9BF2ABAE}"/>
              </a:ext>
            </a:extLst>
          </p:cNvPr>
          <p:cNvSpPr txBox="1"/>
          <p:nvPr/>
        </p:nvSpPr>
        <p:spPr>
          <a:xfrm>
            <a:off x="723140" y="3643427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3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/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 Κόμβος-</a:t>
                </a:r>
                <a:r>
                  <a:rPr lang="el-GR" sz="1600" dirty="0" err="1"/>
                  <a:t>Αιτητής</a:t>
                </a:r>
                <a:r>
                  <a:rPr lang="el-GR" sz="1600" dirty="0"/>
                  <a:t> θέτει τον αριθμό ψήφων για επικύρωση δεδομένων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blipFill>
                <a:blip r:embed="rId2"/>
                <a:stretch>
                  <a:fillRect l="-42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/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Κάποια πιθανή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μαζεύει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l-GR" sz="1600" dirty="0"/>
                  <a:t> ψήφους και το δεδομένο θεωρείται πλέον επικυρωμένο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blipFill>
                <a:blip r:embed="rId3"/>
                <a:stretch>
                  <a:fillRect l="-37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/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ψηφίζουν την ετικέτα που πιστεύουν ότι είναι καταλληλότερη για το δεδομένο (χωρίς να βλέπουν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blipFill>
                <a:blip r:embed="rId4"/>
                <a:stretch>
                  <a:fillRect l="-499" t="-3125" r="-582" b="-125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/>
              <p:nvPr/>
            </p:nvSpPr>
            <p:spPr>
              <a:xfrm>
                <a:off x="1753843" y="2977154"/>
                <a:ext cx="8331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Ένας Κόμβος-Δωρητής προσφέρει κάποιο δεδομένο με προτεινόμενη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977154"/>
                <a:ext cx="8331199" cy="338554"/>
              </a:xfrm>
              <a:prstGeom prst="rect">
                <a:avLst/>
              </a:prstGeom>
              <a:blipFill>
                <a:blip r:embed="rId5"/>
                <a:stretch>
                  <a:fillRect l="-439" t="-5357" b="-21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434CAAC-DA58-41CE-EEE7-4763BA236F1A}"/>
              </a:ext>
            </a:extLst>
          </p:cNvPr>
          <p:cNvSpPr txBox="1"/>
          <p:nvPr/>
        </p:nvSpPr>
        <p:spPr>
          <a:xfrm>
            <a:off x="472219" y="1214376"/>
            <a:ext cx="1055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Προσφέρει </a:t>
            </a:r>
            <a:r>
              <a:rPr lang="el-GR" u="sng" dirty="0"/>
              <a:t>οικονομικά κίνητρα</a:t>
            </a:r>
            <a:r>
              <a:rPr lang="el-GR" dirty="0"/>
              <a:t> ώστε να </a:t>
            </a:r>
            <a:r>
              <a:rPr lang="el-GR" u="sng" dirty="0"/>
              <a:t>ενθαρρύνει την ορθή χρήση </a:t>
            </a:r>
            <a:r>
              <a:rPr lang="el-GR" dirty="0"/>
              <a:t>και να </a:t>
            </a:r>
            <a:r>
              <a:rPr lang="el-GR" u="sng" dirty="0"/>
              <a:t>τιμωρεί την κακόβουλη</a:t>
            </a:r>
            <a:r>
              <a:rPr lang="el-GR" dirty="0"/>
              <a:t> ως εξής:</a:t>
            </a:r>
          </a:p>
        </p:txBody>
      </p:sp>
      <p:sp>
        <p:nvSpPr>
          <p:cNvPr id="48" name="Pentagon 42">
            <a:extLst>
              <a:ext uri="{FF2B5EF4-FFF2-40B4-BE49-F238E27FC236}">
                <a16:creationId xmlns:a16="http://schemas.microsoft.com/office/drawing/2014/main" id="{3B23D165-789A-6B51-1B04-3AC937FB50EA}"/>
              </a:ext>
            </a:extLst>
          </p:cNvPr>
          <p:cNvSpPr/>
          <p:nvPr/>
        </p:nvSpPr>
        <p:spPr>
          <a:xfrm>
            <a:off x="1596459" y="4885363"/>
            <a:ext cx="5434261" cy="709200"/>
          </a:xfrm>
          <a:prstGeom prst="homePlate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Pentagon 43">
            <a:extLst>
              <a:ext uri="{FF2B5EF4-FFF2-40B4-BE49-F238E27FC236}">
                <a16:creationId xmlns:a16="http://schemas.microsoft.com/office/drawing/2014/main" id="{B527419B-D9CD-C9A1-4F3A-01958356EE44}"/>
              </a:ext>
            </a:extLst>
          </p:cNvPr>
          <p:cNvSpPr/>
          <p:nvPr/>
        </p:nvSpPr>
        <p:spPr>
          <a:xfrm>
            <a:off x="1596459" y="5594155"/>
            <a:ext cx="7110661" cy="709200"/>
          </a:xfrm>
          <a:prstGeom prst="homePlate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ADF619F2-D68A-821E-F2DC-58E2823ABDE4}"/>
              </a:ext>
            </a:extLst>
          </p:cNvPr>
          <p:cNvSpPr/>
          <p:nvPr/>
        </p:nvSpPr>
        <p:spPr>
          <a:xfrm>
            <a:off x="6300758" y="4951963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0F9D7FF7-9662-74B5-DA64-BA8586E7091B}"/>
              </a:ext>
            </a:extLst>
          </p:cNvPr>
          <p:cNvSpPr/>
          <p:nvPr/>
        </p:nvSpPr>
        <p:spPr>
          <a:xfrm>
            <a:off x="7944720" y="5660289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5A4913-12E2-6909-AB4A-E9A0E6D08860}"/>
              </a:ext>
            </a:extLst>
          </p:cNvPr>
          <p:cNvSpPr/>
          <p:nvPr/>
        </p:nvSpPr>
        <p:spPr>
          <a:xfrm>
            <a:off x="550862" y="4886961"/>
            <a:ext cx="769938" cy="710132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45880D-695B-68CE-28E8-2A587A230695}"/>
              </a:ext>
            </a:extLst>
          </p:cNvPr>
          <p:cNvSpPr/>
          <p:nvPr/>
        </p:nvSpPr>
        <p:spPr>
          <a:xfrm>
            <a:off x="550862" y="5593223"/>
            <a:ext cx="769938" cy="710132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A7AA72-9F84-52C6-F10B-D7F138EAD77E}"/>
              </a:ext>
            </a:extLst>
          </p:cNvPr>
          <p:cNvSpPr txBox="1"/>
          <p:nvPr/>
        </p:nvSpPr>
        <p:spPr>
          <a:xfrm>
            <a:off x="701422" y="5763969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6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29787D-757E-1C7D-E1B1-95ABF0F4767D}"/>
              </a:ext>
            </a:extLst>
          </p:cNvPr>
          <p:cNvSpPr txBox="1"/>
          <p:nvPr/>
        </p:nvSpPr>
        <p:spPr>
          <a:xfrm>
            <a:off x="712980" y="505818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5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/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που ψήφισαν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ανταμείβονται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blipFill>
                <a:blip r:embed="rId6"/>
                <a:stretch>
                  <a:fillRect l="-50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/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Αν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p>
                        <m:r>
                          <a:rPr lang="el-GR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 ο κόμβος-δωρητής ανταμείβεται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blipFill>
                <a:blip r:embed="rId7"/>
                <a:stretch>
                  <a:fillRect l="-788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ame 17">
            <a:extLst>
              <a:ext uri="{FF2B5EF4-FFF2-40B4-BE49-F238E27FC236}">
                <a16:creationId xmlns:a16="http://schemas.microsoft.com/office/drawing/2014/main" id="{D61EC253-F73C-4946-C26D-7D3AA1640799}"/>
              </a:ext>
            </a:extLst>
          </p:cNvPr>
          <p:cNvSpPr/>
          <p:nvPr/>
        </p:nvSpPr>
        <p:spPr>
          <a:xfrm>
            <a:off x="11324186" y="4368246"/>
            <a:ext cx="350767" cy="3507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Chord 14">
            <a:extLst>
              <a:ext uri="{FF2B5EF4-FFF2-40B4-BE49-F238E27FC236}">
                <a16:creationId xmlns:a16="http://schemas.microsoft.com/office/drawing/2014/main" id="{6935F53E-7EC5-5564-EDD7-72F62BAA358F}"/>
              </a:ext>
            </a:extLst>
          </p:cNvPr>
          <p:cNvSpPr/>
          <p:nvPr/>
        </p:nvSpPr>
        <p:spPr>
          <a:xfrm>
            <a:off x="6444973" y="5057524"/>
            <a:ext cx="301200" cy="380090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5FFE26DB-F1E0-6125-B2B6-E41A06DC1612}"/>
              </a:ext>
            </a:extLst>
          </p:cNvPr>
          <p:cNvSpPr/>
          <p:nvPr/>
        </p:nvSpPr>
        <p:spPr>
          <a:xfrm>
            <a:off x="8089187" y="5608442"/>
            <a:ext cx="287065" cy="54593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7FB605A6-F2BD-9302-20D6-A4F97E97C657}"/>
              </a:ext>
            </a:extLst>
          </p:cNvPr>
          <p:cNvSpPr/>
          <p:nvPr/>
        </p:nvSpPr>
        <p:spPr>
          <a:xfrm>
            <a:off x="9345307" y="3622998"/>
            <a:ext cx="306072" cy="30697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36">
            <a:extLst>
              <a:ext uri="{FF2B5EF4-FFF2-40B4-BE49-F238E27FC236}">
                <a16:creationId xmlns:a16="http://schemas.microsoft.com/office/drawing/2014/main" id="{9D09F7E5-7F6D-DA94-D11D-1B44C05DCD7F}"/>
              </a:ext>
            </a:extLst>
          </p:cNvPr>
          <p:cNvSpPr/>
          <p:nvPr/>
        </p:nvSpPr>
        <p:spPr>
          <a:xfrm>
            <a:off x="10193146" y="2946947"/>
            <a:ext cx="389289" cy="30777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Isosceles Triangle 13">
            <a:extLst>
              <a:ext uri="{FF2B5EF4-FFF2-40B4-BE49-F238E27FC236}">
                <a16:creationId xmlns:a16="http://schemas.microsoft.com/office/drawing/2014/main" id="{7BD2DEF3-6997-85BD-C69C-87DC21A0A721}"/>
              </a:ext>
            </a:extLst>
          </p:cNvPr>
          <p:cNvSpPr/>
          <p:nvPr/>
        </p:nvSpPr>
        <p:spPr>
          <a:xfrm rot="10800000">
            <a:off x="9568395" y="2184211"/>
            <a:ext cx="210868" cy="417595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98F30C40-C437-C106-2AF0-7B380FB31E1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e3288dfd095b4cdf334483434412c0d1b1a15857500bf36a2dde87a955e132eb </a:t>
            </a:r>
            <a:br>
              <a:rPr lang="en-US" sz="1000" dirty="0"/>
            </a:br>
            <a:r>
              <a:rPr lang="en-US" sz="1000" dirty="0"/>
              <a:t>Current slide Hash: b1cad06d3c42650afa7f3805f596419557d2633bd32247d4ee00faa0928eb937 </a:t>
            </a:r>
          </a:p>
        </p:txBody>
      </p:sp>
    </p:spTree>
    <p:extLst>
      <p:ext uri="{BB962C8B-B14F-4D97-AF65-F5344CB8AC3E}">
        <p14:creationId xmlns:p14="http://schemas.microsoft.com/office/powerpoint/2010/main" val="252636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11" y="1158566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4FCA5C-A328-8222-B46A-2C10036D20CB}"/>
              </a:ext>
            </a:extLst>
          </p:cNvPr>
          <p:cNvGrpSpPr/>
          <p:nvPr/>
        </p:nvGrpSpPr>
        <p:grpSpPr>
          <a:xfrm>
            <a:off x="4415674" y="236908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E1E20-1FC1-46CE-71E3-802A524169D1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58982-7619-3358-5742-4A2B15461600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0BFE37-72C0-E525-4204-F6DDE60FF6C7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EDA7F-4486-9A89-5573-CDE2340FFEB6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7D257F1-BF79-7222-09E8-95C5AED57B99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12B1665-7E52-C559-BA33-094C7B90F970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299F5-3AE4-32DC-0034-7D8F21BF2A77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B47193-E974-5587-6A50-CDF7837FE661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1AFC25-6B43-0E07-FE5E-F401BD0E353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9740DE-9547-DE05-A713-DFA065DFF559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3FB1853-6D08-F09B-D2B5-D8A392631FE8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1EE5A61-A987-6126-F320-DCB225B7DE44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8D0A60-59C2-EF3F-8030-542F5EF3AAA9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612A2B-BD3B-D114-35D8-F734231F63E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A0945AF-DB59-A190-93F0-4D18754CA504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9BD42E-E7CF-86D0-00E5-9DB8368224EC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F7401EE-F9EE-8E81-936D-A73BC14642B3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6FBA2E2-FCC6-45D2-A7EC-52B6AD39EDDE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A44B33-BCDA-97A0-8AEB-9358BEABFA00}"/>
              </a:ext>
            </a:extLst>
          </p:cNvPr>
          <p:cNvGrpSpPr/>
          <p:nvPr/>
        </p:nvGrpSpPr>
        <p:grpSpPr>
          <a:xfrm>
            <a:off x="4833263" y="2613915"/>
            <a:ext cx="2486834" cy="2852682"/>
            <a:chOff x="4833263" y="2613915"/>
            <a:chExt cx="2486834" cy="28526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66F201-C371-A10C-B4C5-C5C5E5F306D8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0F0B69-1544-B1EE-949D-6AA8AEE40B50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DCF6C2-1D88-5CCB-2AD9-2A16C2256A9A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031C7F-8E59-D73E-8C4A-D0AC1C4F38C7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0708FD-F12A-A1B0-C745-17D0D2C78C3E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86EFF2-C072-8B44-12C3-06346B771D65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9FFAEE-9B7A-2DDC-F0AE-15C246DA4FAE}"/>
              </a:ext>
            </a:extLst>
          </p:cNvPr>
          <p:cNvSpPr txBox="1"/>
          <p:nvPr/>
        </p:nvSpPr>
        <p:spPr>
          <a:xfrm>
            <a:off x="7685963" y="4306503"/>
            <a:ext cx="409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Τα </a:t>
            </a:r>
            <a:r>
              <a:rPr lang="el-GR" sz="1600" u="sng" dirty="0"/>
              <a:t>δεδομένα εκπαίδευσης είναι προτάσεις</a:t>
            </a:r>
            <a:r>
              <a:rPr lang="el-GR" sz="1600" dirty="0"/>
              <a:t> με την αντίστοιχη </a:t>
            </a:r>
            <a:r>
              <a:rPr lang="el-GR" sz="1600" u="sng" dirty="0"/>
              <a:t>ετικέτα</a:t>
            </a:r>
          </a:p>
          <a:p>
            <a:endParaRPr lang="el-G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74520-7E41-D7BB-2C68-D850CDDF5279}"/>
              </a:ext>
            </a:extLst>
          </p:cNvPr>
          <p:cNvSpPr txBox="1"/>
          <p:nvPr/>
        </p:nvSpPr>
        <p:spPr>
          <a:xfrm>
            <a:off x="7685963" y="2847189"/>
            <a:ext cx="405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Είναι </a:t>
            </a:r>
            <a:r>
              <a:rPr lang="el-GR" sz="1600" u="sng" dirty="0"/>
              <a:t>μοντέλο επιβλεπόμενης μάθησης</a:t>
            </a:r>
            <a:r>
              <a:rPr lang="el-GR" sz="1600" dirty="0"/>
              <a:t> επομένως τα δεδομένα κατηγοριοποιούνται σε κάποιες προεπιλεγμένες κατηγορίες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1684C8-AEBE-1A53-9149-D99CB16B5D30}"/>
              </a:ext>
            </a:extLst>
          </p:cNvPr>
          <p:cNvSpPr txBox="1"/>
          <p:nvPr/>
        </p:nvSpPr>
        <p:spPr>
          <a:xfrm>
            <a:off x="4165126" y="5783827"/>
            <a:ext cx="3869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u="sng" dirty="0"/>
              <a:t>Τα μοντέλα </a:t>
            </a:r>
            <a:r>
              <a:rPr lang="el-GR" sz="1600" u="sng" dirty="0" err="1"/>
              <a:t>προεκπαιδεύονται</a:t>
            </a:r>
            <a:r>
              <a:rPr lang="el-GR" sz="1600" u="sng" dirty="0"/>
              <a:t> </a:t>
            </a:r>
            <a:r>
              <a:rPr lang="el-GR" sz="1600" dirty="0"/>
              <a:t>πριν φορτωθούν στο </a:t>
            </a:r>
            <a:r>
              <a:rPr lang="en-US" sz="1600" dirty="0"/>
              <a:t>DEMOS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7B75C0-4E8D-6A95-C40D-CAA869599B9B}"/>
              </a:ext>
            </a:extLst>
          </p:cNvPr>
          <p:cNvSpPr txBox="1"/>
          <p:nvPr/>
        </p:nvSpPr>
        <p:spPr>
          <a:xfrm>
            <a:off x="712792" y="2847189"/>
            <a:ext cx="363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Χρησιμοποιείται για </a:t>
            </a:r>
            <a:r>
              <a:rPr lang="en-US" sz="1600" u="sng" dirty="0"/>
              <a:t>NLP </a:t>
            </a:r>
            <a:r>
              <a:rPr lang="el-GR" sz="1600" u="sng" dirty="0"/>
              <a:t>προβλήματα </a:t>
            </a:r>
            <a:r>
              <a:rPr lang="el-GR" sz="1600" dirty="0"/>
              <a:t>και συγκεκριμένα προβλήματα </a:t>
            </a:r>
            <a:r>
              <a:rPr lang="el-GR" sz="1600" u="sng" dirty="0"/>
              <a:t>ανάλυσης συναισθημάτων </a:t>
            </a:r>
            <a:r>
              <a:rPr lang="el-GR" sz="1600" dirty="0"/>
              <a:t>(</a:t>
            </a:r>
            <a:r>
              <a:rPr lang="en-US" sz="1600" dirty="0"/>
              <a:t>sentiment analysis)</a:t>
            </a:r>
          </a:p>
          <a:p>
            <a:endParaRPr lang="el-G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520A9E-3471-30B5-2E4C-DB42C981E28A}"/>
              </a:ext>
            </a:extLst>
          </p:cNvPr>
          <p:cNvSpPr txBox="1"/>
          <p:nvPr/>
        </p:nvSpPr>
        <p:spPr>
          <a:xfrm>
            <a:off x="714316" y="4371784"/>
            <a:ext cx="3580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Η </a:t>
            </a:r>
            <a:r>
              <a:rPr lang="el-GR" sz="1600" u="sng" dirty="0"/>
              <a:t>αξιολόγηση</a:t>
            </a:r>
            <a:r>
              <a:rPr lang="el-GR" sz="1600" dirty="0"/>
              <a:t> της επίδοσης των μοντέλων γίνεται με τη </a:t>
            </a:r>
            <a:r>
              <a:rPr lang="el-GR" sz="1600" u="sng" dirty="0"/>
              <a:t>μετρική Ακρίβειας</a:t>
            </a:r>
            <a:r>
              <a:rPr lang="el-GR" sz="1600" dirty="0"/>
              <a:t> και ένα </a:t>
            </a:r>
            <a:r>
              <a:rPr lang="el-GR" sz="1600" dirty="0" err="1"/>
              <a:t>προαποθηκευμένο</a:t>
            </a:r>
            <a:r>
              <a:rPr lang="el-GR" sz="1600" dirty="0"/>
              <a:t> σύνολο δεδομένων αξιολόγησης (</a:t>
            </a:r>
            <a:r>
              <a:rPr lang="en-US" sz="1600" dirty="0"/>
              <a:t>test dataset)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5432B5-88E1-0E47-5673-E35CC0930B19}"/>
              </a:ext>
            </a:extLst>
          </p:cNvPr>
          <p:cNvSpPr txBox="1"/>
          <p:nvPr/>
        </p:nvSpPr>
        <p:spPr>
          <a:xfrm>
            <a:off x="3858631" y="1487397"/>
            <a:ext cx="448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Το μοντέλο που χρησιμοποιεί το </a:t>
            </a:r>
            <a:r>
              <a:rPr lang="en-US" sz="1600" dirty="0"/>
              <a:t>DEMOS </a:t>
            </a:r>
            <a:r>
              <a:rPr lang="el-GR" sz="1600" dirty="0"/>
              <a:t>βασίζεται στο </a:t>
            </a:r>
            <a:r>
              <a:rPr lang="el-GR" sz="1600" u="sng" dirty="0"/>
              <a:t>μοντέλο αναπαράστασης φυσικής γλώσσας </a:t>
            </a:r>
            <a:r>
              <a:rPr lang="en-US" sz="1600" u="sng" dirty="0"/>
              <a:t>BERT</a:t>
            </a:r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7BFE3270-630E-351B-614B-A62301C186B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b1cad06d3c42650afa7f3805f596419557d2633bd32247d4ee00faa0928eb937 </a:t>
            </a:r>
            <a:br>
              <a:rPr lang="en-US" sz="1000" dirty="0"/>
            </a:br>
            <a:r>
              <a:rPr lang="en-US" sz="1000" dirty="0"/>
              <a:t>Current slide Hash: f9a57cf0651fe55cfeab38257ce0f08fc4f671fc84c4bba8a986a8e67e01eb40 </a:t>
            </a:r>
          </a:p>
        </p:txBody>
      </p:sp>
    </p:spTree>
    <p:extLst>
      <p:ext uri="{BB962C8B-B14F-4D97-AF65-F5344CB8AC3E}">
        <p14:creationId xmlns:p14="http://schemas.microsoft.com/office/powerpoint/2010/main" val="174962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8659" y="1005349"/>
            <a:ext cx="813381" cy="805529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7E052AF-FA0B-A681-7EC1-A7011058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048047"/>
            <a:ext cx="9885714" cy="4761905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EBAFFE1-024F-5C16-9FBD-ACB64FF55B64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f9a57cf0651fe55cfeab38257ce0f08fc4f671fc84c4bba8a986a8e67e01eb40 </a:t>
            </a:r>
            <a:br>
              <a:rPr lang="en-US" sz="1000" dirty="0"/>
            </a:br>
            <a:r>
              <a:rPr lang="en-US" sz="1000" dirty="0"/>
              <a:t>Current slide Hash: 74291569ae1a2eb3117f279ec33ee5c93ddddc5711af643c3335b0b55ee1d5c0 </a:t>
            </a:r>
          </a:p>
        </p:txBody>
      </p:sp>
    </p:spTree>
    <p:extLst>
      <p:ext uri="{BB962C8B-B14F-4D97-AF65-F5344CB8AC3E}">
        <p14:creationId xmlns:p14="http://schemas.microsoft.com/office/powerpoint/2010/main" val="23954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Text&#10;&#10;Description automatically generated">
            <a:extLst>
              <a:ext uri="{FF2B5EF4-FFF2-40B4-BE49-F238E27FC236}">
                <a16:creationId xmlns:a16="http://schemas.microsoft.com/office/drawing/2014/main" id="{1D656149-4B3C-EB83-CC22-827D15EE7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154" r="19163" b="1"/>
          <a:stretch/>
        </p:blipFill>
        <p:spPr>
          <a:xfrm>
            <a:off x="20" y="1"/>
            <a:ext cx="304918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0" name="Picture Placeholder 2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F7D0B9-4CD2-8C00-26A1-0EB9476B57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31673" r="25947" b="3"/>
          <a:stretch/>
        </p:blipFill>
        <p:spPr>
          <a:xfrm>
            <a:off x="6093600" y="0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8" name="Picture Placeholder 3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2981523-6DF9-6A13-7697-D4F8225D0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5611" r="20505" b="2"/>
          <a:stretch/>
        </p:blipFill>
        <p:spPr>
          <a:xfrm>
            <a:off x="3044400" y="30793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22" name="Picture Placeholder 21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DC7F1C89-5613-CB8A-048B-F9DC958DBD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1697" r="24419" b="2"/>
          <a:stretch/>
        </p:blipFill>
        <p:spPr>
          <a:xfrm>
            <a:off x="9142800" y="1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Εισαγωγή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7325" y="4507200"/>
            <a:ext cx="6373813" cy="1562959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l-GR" sz="1600" dirty="0"/>
              <a:t>Σκοπός της</a:t>
            </a:r>
            <a:r>
              <a:rPr lang="en-US" sz="1600" dirty="0"/>
              <a:t> διπλωματικής εργασίας ήταν η μελέτη του συνδυασμού των τεχνολογιών της </a:t>
            </a:r>
            <a:r>
              <a:rPr lang="en-US" sz="1600" b="1" u="sng" dirty="0"/>
              <a:t>Μηχανικής Μάθησης</a:t>
            </a:r>
            <a:r>
              <a:rPr lang="en-US" sz="1600" dirty="0"/>
              <a:t> και του </a:t>
            </a:r>
            <a:r>
              <a:rPr lang="en-US" sz="1600" b="1" u="sng" dirty="0"/>
              <a:t>Blockchain</a:t>
            </a:r>
            <a:r>
              <a:rPr lang="en-US" sz="1600" dirty="0"/>
              <a:t>. </a:t>
            </a:r>
            <a:r>
              <a:rPr lang="el-GR" sz="1600" dirty="0"/>
              <a:t>Στα</a:t>
            </a:r>
            <a:r>
              <a:rPr lang="en-US" sz="1600" dirty="0"/>
              <a:t> πλαίσια της εργασίας δημιουργήθηκε μία εφαρμογή που αξιοποιεί συστήματα Blockchain για την εκπαίδευση και βελτίωση μοντέλων μηχανικής μάθησης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63F6249-FB72-F693-BC81-AE668988EE91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0f0531f17b94dcbafe3901510b984477986ad3788f32c0a9a3f1df53afeeb34d </a:t>
            </a:r>
            <a:br>
              <a:rPr lang="en-US" sz="1000" dirty="0"/>
            </a:br>
            <a:r>
              <a:rPr lang="en-US" sz="1000" dirty="0"/>
              <a:t>Current slide Hash: 8fc9d268d30aa3c0a9145349f0cdf121e9baf6a7263a29001e7691e0ee900067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35426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</a:t>
            </a:r>
            <a:b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εφαρμογής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DDD6134-BB0A-DE8A-48D7-B53AC4D4D74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74291569ae1a2eb3117f279ec33ee5c93ddddc5711af643c3335b0b55ee1d5c0 </a:t>
            </a:r>
            <a:br>
              <a:rPr lang="en-US" sz="1000" dirty="0"/>
            </a:br>
            <a:r>
              <a:rPr lang="en-US" sz="1000" dirty="0"/>
              <a:t>Current slide Hash: 91720bf3dd7b77daf8459a3b0fff5e28d2c7f637dbf23dec6c4a6bfb90153224 </a:t>
            </a:r>
          </a:p>
        </p:txBody>
      </p:sp>
    </p:spTree>
    <p:extLst>
      <p:ext uri="{BB962C8B-B14F-4D97-AF65-F5344CB8AC3E}">
        <p14:creationId xmlns:p14="http://schemas.microsoft.com/office/powerpoint/2010/main" val="323624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ABD5F5A-729D-AB74-E93A-D4596CF8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04" y="2187286"/>
            <a:ext cx="3794991" cy="379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C8A26-FFE5-8E0F-767F-2B52E135C105}"/>
              </a:ext>
            </a:extLst>
          </p:cNvPr>
          <p:cNvSpPr txBox="1"/>
          <p:nvPr/>
        </p:nvSpPr>
        <p:spPr>
          <a:xfrm>
            <a:off x="4839854" y="1356289"/>
            <a:ext cx="251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DEMOS</a:t>
            </a:r>
            <a:endParaRPr lang="el-GR" sz="48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30D03C6-9E30-7172-0DEB-258D3F1B363D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91720bf3dd7b77daf8459a3b0fff5e28d2c7f637dbf23dec6c4a6bfb90153224 </a:t>
            </a:r>
            <a:br>
              <a:rPr lang="en-US" sz="1000" dirty="0"/>
            </a:br>
            <a:r>
              <a:rPr lang="en-US" sz="1000" dirty="0"/>
              <a:t>Current slide Hash: 7e59fef592ca72351bfb0a1fe3f2f3d13a45688a4af518da6fe944dc7cc897ee </a:t>
            </a:r>
          </a:p>
        </p:txBody>
      </p:sp>
    </p:spTree>
    <p:extLst>
      <p:ext uri="{BB962C8B-B14F-4D97-AF65-F5344CB8AC3E}">
        <p14:creationId xmlns:p14="http://schemas.microsoft.com/office/powerpoint/2010/main" val="207008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75390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430A49F-34B3-012A-C5EA-22425468721F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7e59fef592ca72351bfb0a1fe3f2f3d13a45688a4af518da6fe944dc7cc897ee </a:t>
            </a:r>
            <a:br>
              <a:rPr lang="en-US" sz="1000" dirty="0"/>
            </a:br>
            <a:r>
              <a:rPr lang="en-US" sz="1000" dirty="0"/>
              <a:t>Current slide Hash: d00d3140f9d5591bbbb4d92fa03a020008f87764827a2d367fdcb800e0f475fb </a:t>
            </a:r>
          </a:p>
        </p:txBody>
      </p:sp>
    </p:spTree>
    <p:extLst>
      <p:ext uri="{BB962C8B-B14F-4D97-AF65-F5344CB8AC3E}">
        <p14:creationId xmlns:p14="http://schemas.microsoft.com/office/powerpoint/2010/main" val="202327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Ενδεικτικά αποτελέσματα (1)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CDE0C8-E5D8-5CD5-E0E5-D51ACCA80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05" y="1331418"/>
            <a:ext cx="4734791" cy="49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D80C631-0062-BDEC-B2A5-2CD0205865D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d00d3140f9d5591bbbb4d92fa03a020008f87764827a2d367fdcb800e0f475fb </a:t>
            </a:r>
            <a:br>
              <a:rPr lang="en-US" sz="1000" dirty="0"/>
            </a:br>
            <a:r>
              <a:rPr lang="en-US" sz="1000" dirty="0"/>
              <a:t>Current slide Hash: 03c90cb73662e742dcaedf72d2af41c74875db9b867b82dfb4bb8ef5b889fb5e </a:t>
            </a:r>
          </a:p>
        </p:txBody>
      </p:sp>
    </p:spTree>
    <p:extLst>
      <p:ext uri="{BB962C8B-B14F-4D97-AF65-F5344CB8AC3E}">
        <p14:creationId xmlns:p14="http://schemas.microsoft.com/office/powerpoint/2010/main" val="58105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Ενδεικτικά αποτελέσματα (2)</a:t>
            </a: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A28BC0E-BD94-47E0-660A-FEB6864D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48" y="1331418"/>
            <a:ext cx="4780704" cy="49907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3A6AAA1-958D-329D-64CD-13ED74BA790C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03c90cb73662e742dcaedf72d2af41c74875db9b867b82dfb4bb8ef5b889fb5e </a:t>
            </a:r>
            <a:br>
              <a:rPr lang="en-US" sz="1000" dirty="0"/>
            </a:br>
            <a:r>
              <a:rPr lang="en-US" sz="1000" dirty="0"/>
              <a:t>Current slide Hash: a6280eea7011373a1f6d18f03fe153e80823d8090fdc411794aefa8b5084c249 </a:t>
            </a:r>
          </a:p>
        </p:txBody>
      </p:sp>
    </p:spTree>
    <p:extLst>
      <p:ext uri="{BB962C8B-B14F-4D97-AF65-F5344CB8AC3E}">
        <p14:creationId xmlns:p14="http://schemas.microsoft.com/office/powerpoint/2010/main" val="202501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Συμπεράσματα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D749E-AA36-0309-5F28-2501FA202028}"/>
              </a:ext>
            </a:extLst>
          </p:cNvPr>
          <p:cNvSpPr txBox="1"/>
          <p:nvPr/>
        </p:nvSpPr>
        <p:spPr>
          <a:xfrm>
            <a:off x="894080" y="1473200"/>
            <a:ext cx="10525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</a:t>
            </a:r>
            <a:r>
              <a:rPr lang="el-GR" u="sng" dirty="0"/>
              <a:t>συνεχής ανανέωση </a:t>
            </a:r>
            <a:r>
              <a:rPr lang="el-GR" dirty="0"/>
              <a:t>του συνόλου δεδομένων εκπαίδευσης </a:t>
            </a:r>
            <a:r>
              <a:rPr lang="el-GR" u="sng" dirty="0"/>
              <a:t>βελτιώνει την επίδοση</a:t>
            </a:r>
          </a:p>
          <a:p>
            <a:endParaRPr lang="el-GR" dirty="0"/>
          </a:p>
          <a:p>
            <a:endParaRPr lang="el-GR" dirty="0"/>
          </a:p>
          <a:p>
            <a:r>
              <a:rPr lang="el-GR" dirty="0"/>
              <a:t>Για επανεκπαίδευση με </a:t>
            </a:r>
            <a:r>
              <a:rPr lang="el-GR" u="sng" dirty="0"/>
              <a:t>λίγα δεδομένα</a:t>
            </a:r>
            <a:r>
              <a:rPr lang="el-GR" dirty="0"/>
              <a:t> η </a:t>
            </a:r>
            <a:r>
              <a:rPr lang="el-GR" u="sng" dirty="0"/>
              <a:t>μεταβολή στην ακρίβεια είναι μικρή</a:t>
            </a:r>
            <a:r>
              <a:rPr lang="el-GR" dirty="0"/>
              <a:t> και μπορεί να είναι</a:t>
            </a:r>
            <a:r>
              <a:rPr lang="en-US" dirty="0"/>
              <a:t> </a:t>
            </a:r>
            <a:r>
              <a:rPr lang="el-GR" dirty="0"/>
              <a:t>και αρνητική</a:t>
            </a:r>
          </a:p>
          <a:p>
            <a:endParaRPr lang="el-GR" dirty="0"/>
          </a:p>
          <a:p>
            <a:r>
              <a:rPr lang="el-GR" u="sng" dirty="0"/>
              <a:t>Το </a:t>
            </a:r>
            <a:r>
              <a:rPr lang="en-US" u="sng" dirty="0"/>
              <a:t>Blockchain </a:t>
            </a:r>
            <a:r>
              <a:rPr lang="el-GR" u="sng" dirty="0"/>
              <a:t>ΔΕΝ είναι βάση δεδομένων</a:t>
            </a:r>
            <a:r>
              <a:rPr lang="el-GR" dirty="0"/>
              <a:t> γι’ αυτό απαιτεί πολύ προσεκτικός σχεδιασμός των δομών δεδομένων</a:t>
            </a:r>
          </a:p>
          <a:p>
            <a:endParaRPr lang="el-GR" dirty="0"/>
          </a:p>
          <a:p>
            <a:r>
              <a:rPr lang="el-GR" dirty="0"/>
              <a:t>Στο </a:t>
            </a:r>
            <a:r>
              <a:rPr lang="en-US" dirty="0"/>
              <a:t>Blockchain </a:t>
            </a:r>
            <a:r>
              <a:rPr lang="el-GR" dirty="0"/>
              <a:t>πρέπει </a:t>
            </a:r>
            <a:r>
              <a:rPr lang="el-GR" u="sng" dirty="0"/>
              <a:t>να αποθηκεύονται μόνο τα απαραίτητα</a:t>
            </a:r>
            <a:r>
              <a:rPr lang="el-GR" dirty="0"/>
              <a:t> γιατί τα κόστη συναλλαγών είναι σημαντικά</a:t>
            </a:r>
          </a:p>
          <a:p>
            <a:endParaRPr lang="el-GR" dirty="0"/>
          </a:p>
          <a:p>
            <a:r>
              <a:rPr lang="el-GR" dirty="0"/>
              <a:t>Απαιτείται διεξοδική </a:t>
            </a:r>
            <a:r>
              <a:rPr lang="el-GR" u="sng" dirty="0"/>
              <a:t>μελέτη για τον καθορισμό των τιμών</a:t>
            </a:r>
            <a:r>
              <a:rPr lang="el-GR" dirty="0"/>
              <a:t> προκαταβολής και ανταμοιβής</a:t>
            </a:r>
          </a:p>
          <a:p>
            <a:endParaRPr lang="el-GR" dirty="0"/>
          </a:p>
          <a:p>
            <a:r>
              <a:rPr lang="el-GR" dirty="0"/>
              <a:t>Χρειάζεται μια </a:t>
            </a:r>
            <a:r>
              <a:rPr lang="el-GR" u="sng" dirty="0"/>
              <a:t>ισορροπία μεταξύ των υπολογισμών</a:t>
            </a:r>
            <a:r>
              <a:rPr lang="el-GR" dirty="0"/>
              <a:t> που γίνονται στο </a:t>
            </a:r>
            <a:r>
              <a:rPr lang="en-US" dirty="0"/>
              <a:t>Blockchain, </a:t>
            </a:r>
            <a:r>
              <a:rPr lang="el-GR" dirty="0"/>
              <a:t>αυτών που γίνονται στο </a:t>
            </a:r>
            <a:r>
              <a:rPr lang="en-US" dirty="0"/>
              <a:t>frontend </a:t>
            </a:r>
            <a:r>
              <a:rPr lang="el-GR" dirty="0"/>
              <a:t>και αυτών που γίνονται σε κάποιο εξωτερικό διακομιστή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3C7DC-3532-8C05-08C4-39902B882192}"/>
              </a:ext>
            </a:extLst>
          </p:cNvPr>
          <p:cNvSpPr/>
          <p:nvPr/>
        </p:nvSpPr>
        <p:spPr>
          <a:xfrm>
            <a:off x="209781" y="1473200"/>
            <a:ext cx="682161" cy="682161"/>
          </a:xfrm>
          <a:prstGeom prst="rect">
            <a:avLst/>
          </a:prstGeom>
          <a:solidFill>
            <a:srgbClr val="37335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EECE-6809-7652-DD6F-3F24D20489BC}"/>
              </a:ext>
            </a:extLst>
          </p:cNvPr>
          <p:cNvSpPr/>
          <p:nvPr/>
        </p:nvSpPr>
        <p:spPr>
          <a:xfrm>
            <a:off x="209781" y="2293183"/>
            <a:ext cx="682161" cy="682161"/>
          </a:xfrm>
          <a:prstGeom prst="rect">
            <a:avLst/>
          </a:prstGeom>
          <a:solidFill>
            <a:srgbClr val="4F4B8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A3208-4D7F-AA03-26A7-D8DE3D197C55}"/>
              </a:ext>
            </a:extLst>
          </p:cNvPr>
          <p:cNvSpPr txBox="1"/>
          <p:nvPr/>
        </p:nvSpPr>
        <p:spPr>
          <a:xfrm>
            <a:off x="209781" y="158172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1AB7F-BC27-2DAB-74CA-47040132B964}"/>
              </a:ext>
            </a:extLst>
          </p:cNvPr>
          <p:cNvSpPr txBox="1"/>
          <p:nvPr/>
        </p:nvSpPr>
        <p:spPr>
          <a:xfrm>
            <a:off x="209781" y="2405684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5BF4F-79E1-18A1-871C-2ADDEC0DA4DC}"/>
              </a:ext>
            </a:extLst>
          </p:cNvPr>
          <p:cNvSpPr/>
          <p:nvPr/>
        </p:nvSpPr>
        <p:spPr>
          <a:xfrm>
            <a:off x="209781" y="3113166"/>
            <a:ext cx="682161" cy="682161"/>
          </a:xfrm>
          <a:prstGeom prst="rect">
            <a:avLst/>
          </a:prstGeom>
          <a:solidFill>
            <a:srgbClr val="6A68A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4B566-EA25-3CD7-E61D-CBC2ECE62B84}"/>
              </a:ext>
            </a:extLst>
          </p:cNvPr>
          <p:cNvSpPr/>
          <p:nvPr/>
        </p:nvSpPr>
        <p:spPr>
          <a:xfrm>
            <a:off x="209781" y="3933149"/>
            <a:ext cx="682161" cy="682161"/>
          </a:xfrm>
          <a:prstGeom prst="rect">
            <a:avLst/>
          </a:prstGeom>
          <a:solidFill>
            <a:srgbClr val="7D7CA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8B41C-7BA7-095E-363C-423801F2290C}"/>
              </a:ext>
            </a:extLst>
          </p:cNvPr>
          <p:cNvSpPr txBox="1"/>
          <p:nvPr/>
        </p:nvSpPr>
        <p:spPr>
          <a:xfrm>
            <a:off x="209781" y="3221692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35CF7-C9D4-1B5D-088B-A6B35F5D43D9}"/>
              </a:ext>
            </a:extLst>
          </p:cNvPr>
          <p:cNvSpPr txBox="1"/>
          <p:nvPr/>
        </p:nvSpPr>
        <p:spPr>
          <a:xfrm>
            <a:off x="209781" y="404565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4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0C4A3-7E5A-A163-16C9-8A7672C26D3B}"/>
              </a:ext>
            </a:extLst>
          </p:cNvPr>
          <p:cNvSpPr/>
          <p:nvPr/>
        </p:nvSpPr>
        <p:spPr>
          <a:xfrm>
            <a:off x="209781" y="4749679"/>
            <a:ext cx="682161" cy="682161"/>
          </a:xfrm>
          <a:prstGeom prst="rect">
            <a:avLst/>
          </a:prstGeom>
          <a:solidFill>
            <a:srgbClr val="9090B6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3298-6769-9486-8A69-8B3E4BF329A2}"/>
              </a:ext>
            </a:extLst>
          </p:cNvPr>
          <p:cNvSpPr/>
          <p:nvPr/>
        </p:nvSpPr>
        <p:spPr>
          <a:xfrm>
            <a:off x="209781" y="5569662"/>
            <a:ext cx="682161" cy="682161"/>
          </a:xfrm>
          <a:prstGeom prst="rect">
            <a:avLst/>
          </a:prstGeom>
          <a:solidFill>
            <a:srgbClr val="A3A3C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29341-E269-763B-5A99-E94A89C59234}"/>
              </a:ext>
            </a:extLst>
          </p:cNvPr>
          <p:cNvSpPr txBox="1"/>
          <p:nvPr/>
        </p:nvSpPr>
        <p:spPr>
          <a:xfrm>
            <a:off x="209781" y="4858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5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F30D8-3491-2EF5-97E2-D8DDC3E06B58}"/>
              </a:ext>
            </a:extLst>
          </p:cNvPr>
          <p:cNvSpPr txBox="1"/>
          <p:nvPr/>
        </p:nvSpPr>
        <p:spPr>
          <a:xfrm>
            <a:off x="209781" y="568216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6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5B8F31D-BD22-6A99-1F28-DE4707CD2589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a6280eea7011373a1f6d18f03fe153e80823d8090fdc411794aefa8b5084c249 </a:t>
            </a:r>
            <a:br>
              <a:rPr lang="en-US" sz="1000" dirty="0"/>
            </a:br>
            <a:r>
              <a:rPr lang="en-US" sz="1000" dirty="0"/>
              <a:t>Current slide Hash: 9d91a9911e04a224b276eec0957605db4450cd0f528726c78264f2b65274327f </a:t>
            </a:r>
          </a:p>
        </p:txBody>
      </p:sp>
    </p:spTree>
    <p:extLst>
      <p:ext uri="{BB962C8B-B14F-4D97-AF65-F5344CB8AC3E}">
        <p14:creationId xmlns:p14="http://schemas.microsoft.com/office/powerpoint/2010/main" val="413505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6">
            <a:extLst>
              <a:ext uri="{FF2B5EF4-FFF2-40B4-BE49-F238E27FC236}">
                <a16:creationId xmlns:a16="http://schemas.microsoft.com/office/drawing/2014/main" id="{9013FD6B-986C-F455-4FD5-19357F3F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>
                <a:latin typeface="+mn-lt"/>
                <a:ea typeface="+mn-ea"/>
                <a:cs typeface="+mn-cs"/>
              </a:rPr>
              <a:t>Πλεονεκτήματα κατανεμημένου συστήματος</a:t>
            </a:r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61BABC-FBF1-FED9-476E-F6171FB08AF4}"/>
              </a:ext>
            </a:extLst>
          </p:cNvPr>
          <p:cNvGrpSpPr/>
          <p:nvPr/>
        </p:nvGrpSpPr>
        <p:grpSpPr>
          <a:xfrm>
            <a:off x="3498732" y="3761070"/>
            <a:ext cx="2597268" cy="2387827"/>
            <a:chOff x="1080045" y="1858541"/>
            <a:chExt cx="2298869" cy="238782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2064CC-3673-E5ED-6A26-00725980405D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57538A"/>
                  </a:solidFill>
                </a:rPr>
                <a:t>2</a:t>
              </a:r>
              <a:endParaRPr lang="ko-KR" altLang="en-US" sz="3600" b="1" dirty="0">
                <a:solidFill>
                  <a:srgbClr val="57538A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F9F7E8-F099-FB0A-759B-4D9A2403E6D6}"/>
                </a:ext>
              </a:extLst>
            </p:cNvPr>
            <p:cNvSpPr txBox="1"/>
            <p:nvPr/>
          </p:nvSpPr>
          <p:spPr>
            <a:xfrm>
              <a:off x="1689061" y="1938044"/>
              <a:ext cx="16898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Ο Κόμβος-</a:t>
              </a:r>
              <a:r>
                <a:rPr lang="el-GR" sz="1600" dirty="0" err="1"/>
                <a:t>Αιτητής</a:t>
              </a:r>
              <a:r>
                <a:rPr lang="el-GR" sz="1600" dirty="0"/>
                <a:t> αφιερώνει χρόνο σε πιο εξειδικευμένες διαδικασίες εκπαίδευσης (όπως το </a:t>
              </a:r>
              <a:r>
                <a:rPr lang="en-US" sz="1600" dirty="0"/>
                <a:t>fine tuning)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4EDB94-A651-6D02-0A32-C70E74E3DF97}"/>
              </a:ext>
            </a:extLst>
          </p:cNvPr>
          <p:cNvGrpSpPr/>
          <p:nvPr/>
        </p:nvGrpSpPr>
        <p:grpSpPr>
          <a:xfrm>
            <a:off x="6245230" y="3761070"/>
            <a:ext cx="2573650" cy="2141557"/>
            <a:chOff x="1080045" y="1858541"/>
            <a:chExt cx="2325111" cy="214155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E03389-ED0D-9615-A275-1EAC72B55758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786B7"/>
                  </a:solidFill>
                </a:rPr>
                <a:t>3</a:t>
              </a:r>
              <a:endParaRPr lang="ko-KR" altLang="en-US" sz="3600" b="1" dirty="0">
                <a:solidFill>
                  <a:srgbClr val="8786B7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FF35E8-8071-0841-2B86-B478C5088CDB}"/>
                </a:ext>
              </a:extLst>
            </p:cNvPr>
            <p:cNvSpPr txBox="1"/>
            <p:nvPr/>
          </p:nvSpPr>
          <p:spPr>
            <a:xfrm>
              <a:off x="1715303" y="1937995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Ποικιλομορφία από την κατανεμημένη συλλογή δεδομένων άρα πολύπλευρη εκπαίδευση του μοντέλου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9802D9-52A4-2FE0-92CF-5196462B2FC4}"/>
              </a:ext>
            </a:extLst>
          </p:cNvPr>
          <p:cNvGrpSpPr/>
          <p:nvPr/>
        </p:nvGrpSpPr>
        <p:grpSpPr>
          <a:xfrm>
            <a:off x="8991728" y="3761070"/>
            <a:ext cx="2448038" cy="1815882"/>
            <a:chOff x="1080045" y="1858541"/>
            <a:chExt cx="2260834" cy="181588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E92273A-FA31-B0B0-7057-A41933081BEB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AEAECE"/>
                  </a:solidFill>
                </a:rPr>
                <a:t>4</a:t>
              </a:r>
              <a:endParaRPr lang="ko-KR" altLang="en-US" sz="3600" b="1" dirty="0">
                <a:solidFill>
                  <a:srgbClr val="AEAECE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35B1D-8E4A-BB9B-F079-3719CD72E466}"/>
                </a:ext>
              </a:extLst>
            </p:cNvPr>
            <p:cNvSpPr txBox="1"/>
            <p:nvPr/>
          </p:nvSpPr>
          <p:spPr>
            <a:xfrm>
              <a:off x="1651026" y="1858541"/>
              <a:ext cx="168985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Ενδελεχής ποιοτικός έλεγχος των μοντέλων γιατί γίνεται από πολλούς χρήστες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73A2B87-F403-E29F-21FE-D92884F581A2}"/>
              </a:ext>
            </a:extLst>
          </p:cNvPr>
          <p:cNvSpPr/>
          <p:nvPr/>
        </p:nvSpPr>
        <p:spPr>
          <a:xfrm>
            <a:off x="4372049" y="1939207"/>
            <a:ext cx="603968" cy="603968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76F4509-2326-8039-65F3-2779AB44C47C}"/>
              </a:ext>
            </a:extLst>
          </p:cNvPr>
          <p:cNvSpPr/>
          <p:nvPr/>
        </p:nvSpPr>
        <p:spPr>
          <a:xfrm>
            <a:off x="7181876" y="1939207"/>
            <a:ext cx="603968" cy="603968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9F44FA4-0373-B54D-9BB5-9060FD72142B}"/>
              </a:ext>
            </a:extLst>
          </p:cNvPr>
          <p:cNvSpPr/>
          <p:nvPr/>
        </p:nvSpPr>
        <p:spPr>
          <a:xfrm>
            <a:off x="10000584" y="1939207"/>
            <a:ext cx="603968" cy="603968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C96314-D505-9F37-2BC8-1B740741517E}"/>
              </a:ext>
            </a:extLst>
          </p:cNvPr>
          <p:cNvCxnSpPr>
            <a:cxnSpLocks/>
          </p:cNvCxnSpPr>
          <p:nvPr/>
        </p:nvCxnSpPr>
        <p:spPr>
          <a:xfrm>
            <a:off x="5107766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6C82F7-3FC2-CD88-8172-9A95F371B425}"/>
              </a:ext>
            </a:extLst>
          </p:cNvPr>
          <p:cNvCxnSpPr/>
          <p:nvPr/>
        </p:nvCxnSpPr>
        <p:spPr>
          <a:xfrm>
            <a:off x="7917591" y="2241191"/>
            <a:ext cx="1951244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E07341F-D91A-651F-9F64-1997C4EED531}"/>
              </a:ext>
            </a:extLst>
          </p:cNvPr>
          <p:cNvGrpSpPr/>
          <p:nvPr/>
        </p:nvGrpSpPr>
        <p:grpSpPr>
          <a:xfrm>
            <a:off x="9294836" y="2940753"/>
            <a:ext cx="1793922" cy="600808"/>
            <a:chOff x="698919" y="3231434"/>
            <a:chExt cx="2170041" cy="726774"/>
          </a:xfrm>
        </p:grpSpPr>
        <p:sp>
          <p:nvSpPr>
            <p:cNvPr id="106" name="Rounded Rectangle 19">
              <a:extLst>
                <a:ext uri="{FF2B5EF4-FFF2-40B4-BE49-F238E27FC236}">
                  <a16:creationId xmlns:a16="http://schemas.microsoft.com/office/drawing/2014/main" id="{4A1B5EA4-7317-0C6F-4599-FB60B82788B1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A3A3C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BC77C-E7E0-86AA-16F1-6E054F84BFFA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A3A3C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B81E4055-AFE8-35EA-35BE-3C2C0BC93AE5}"/>
              </a:ext>
            </a:extLst>
          </p:cNvPr>
          <p:cNvSpPr/>
          <p:nvPr/>
        </p:nvSpPr>
        <p:spPr>
          <a:xfrm rot="5400000">
            <a:off x="4396081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4F4B80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ED71B18-F68A-2E39-CFE0-44F8C2167372}"/>
              </a:ext>
            </a:extLst>
          </p:cNvPr>
          <p:cNvSpPr/>
          <p:nvPr/>
        </p:nvSpPr>
        <p:spPr>
          <a:xfrm rot="19002224">
            <a:off x="3694444" y="2944238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1FEF99-9FB8-CC78-7E4E-CC1DA4E567FD}"/>
              </a:ext>
            </a:extLst>
          </p:cNvPr>
          <p:cNvGrpSpPr/>
          <p:nvPr/>
        </p:nvGrpSpPr>
        <p:grpSpPr>
          <a:xfrm>
            <a:off x="6518924" y="2944237"/>
            <a:ext cx="1793922" cy="600808"/>
            <a:chOff x="698919" y="3231434"/>
            <a:chExt cx="2170041" cy="726774"/>
          </a:xfrm>
        </p:grpSpPr>
        <p:sp>
          <p:nvSpPr>
            <p:cNvPr id="111" name="Rounded Rectangle 9">
              <a:extLst>
                <a:ext uri="{FF2B5EF4-FFF2-40B4-BE49-F238E27FC236}">
                  <a16:creationId xmlns:a16="http://schemas.microsoft.com/office/drawing/2014/main" id="{3A08410D-A72B-C67D-0812-BA9BC1B17AB6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7D7CAB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0C3BFE-FB4B-0A9A-2631-FADE5D7F74BC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7D7CAB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3" name="Rounded Rectangle 11">
            <a:extLst>
              <a:ext uri="{FF2B5EF4-FFF2-40B4-BE49-F238E27FC236}">
                <a16:creationId xmlns:a16="http://schemas.microsoft.com/office/drawing/2014/main" id="{7269A1D9-D4D9-8AD9-815A-1A27D7DB9BD3}"/>
              </a:ext>
            </a:extLst>
          </p:cNvPr>
          <p:cNvSpPr/>
          <p:nvPr/>
        </p:nvSpPr>
        <p:spPr>
          <a:xfrm rot="5400000">
            <a:off x="5983632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580A6C-2438-E965-C1B6-B5F611DB3B53}"/>
              </a:ext>
            </a:extLst>
          </p:cNvPr>
          <p:cNvSpPr/>
          <p:nvPr/>
        </p:nvSpPr>
        <p:spPr>
          <a:xfrm rot="17406435">
            <a:off x="5084962" y="3165266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D6DE94-6D4A-EAAF-06EF-32E44D03C110}"/>
              </a:ext>
            </a:extLst>
          </p:cNvPr>
          <p:cNvGrpSpPr/>
          <p:nvPr/>
        </p:nvGrpSpPr>
        <p:grpSpPr>
          <a:xfrm>
            <a:off x="7963328" y="3104226"/>
            <a:ext cx="1861406" cy="289614"/>
            <a:chOff x="2464343" y="3366786"/>
            <a:chExt cx="2251673" cy="350335"/>
          </a:xfrm>
          <a:solidFill>
            <a:schemeClr val="tx1">
              <a:lumMod val="50000"/>
            </a:schemeClr>
          </a:solidFill>
        </p:grpSpPr>
        <p:sp>
          <p:nvSpPr>
            <p:cNvPr id="116" name="Rounded Rectangle 15">
              <a:extLst>
                <a:ext uri="{FF2B5EF4-FFF2-40B4-BE49-F238E27FC236}">
                  <a16:creationId xmlns:a16="http://schemas.microsoft.com/office/drawing/2014/main" id="{7C3395E0-9FBE-56AC-B710-A46E7414A739}"/>
                </a:ext>
              </a:extLst>
            </p:cNvPr>
            <p:cNvSpPr/>
            <p:nvPr/>
          </p:nvSpPr>
          <p:spPr>
            <a:xfrm rot="5400000">
              <a:off x="3468067" y="2454407"/>
              <a:ext cx="263650" cy="223224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69471D-2842-8168-4DAC-0C1B7F26A312}"/>
                </a:ext>
              </a:extLst>
            </p:cNvPr>
            <p:cNvSpPr/>
            <p:nvPr/>
          </p:nvSpPr>
          <p:spPr>
            <a:xfrm rot="17406435">
              <a:off x="2380979" y="3450150"/>
              <a:ext cx="350335" cy="183608"/>
            </a:xfrm>
            <a:prstGeom prst="ellipse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8" name="Oval 34">
            <a:extLst>
              <a:ext uri="{FF2B5EF4-FFF2-40B4-BE49-F238E27FC236}">
                <a16:creationId xmlns:a16="http://schemas.microsoft.com/office/drawing/2014/main" id="{3CB1D3EA-4328-7C10-6551-D714C6823561}"/>
              </a:ext>
            </a:extLst>
          </p:cNvPr>
          <p:cNvSpPr/>
          <p:nvPr/>
        </p:nvSpPr>
        <p:spPr>
          <a:xfrm>
            <a:off x="1581624" y="1939207"/>
            <a:ext cx="603968" cy="603968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119" name="Straight Connector 38">
            <a:extLst>
              <a:ext uri="{FF2B5EF4-FFF2-40B4-BE49-F238E27FC236}">
                <a16:creationId xmlns:a16="http://schemas.microsoft.com/office/drawing/2014/main" id="{2A7A1BDA-065E-88F5-9170-C2F29D24278E}"/>
              </a:ext>
            </a:extLst>
          </p:cNvPr>
          <p:cNvCxnSpPr>
            <a:cxnSpLocks/>
          </p:cNvCxnSpPr>
          <p:nvPr/>
        </p:nvCxnSpPr>
        <p:spPr>
          <a:xfrm>
            <a:off x="2259475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4">
            <a:extLst>
              <a:ext uri="{FF2B5EF4-FFF2-40B4-BE49-F238E27FC236}">
                <a16:creationId xmlns:a16="http://schemas.microsoft.com/office/drawing/2014/main" id="{7940FC86-01AF-EA68-20BD-E11E84BC2C12}"/>
              </a:ext>
            </a:extLst>
          </p:cNvPr>
          <p:cNvSpPr/>
          <p:nvPr/>
        </p:nvSpPr>
        <p:spPr>
          <a:xfrm rot="5400000">
            <a:off x="1594943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37335B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1" name="Rounded Rectangle 11">
            <a:extLst>
              <a:ext uri="{FF2B5EF4-FFF2-40B4-BE49-F238E27FC236}">
                <a16:creationId xmlns:a16="http://schemas.microsoft.com/office/drawing/2014/main" id="{D8CEAA5E-9510-D283-1F51-314B05F3FA18}"/>
              </a:ext>
            </a:extLst>
          </p:cNvPr>
          <p:cNvSpPr/>
          <p:nvPr/>
        </p:nvSpPr>
        <p:spPr>
          <a:xfrm rot="5400000">
            <a:off x="3182496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2" name="Oval 12">
            <a:extLst>
              <a:ext uri="{FF2B5EF4-FFF2-40B4-BE49-F238E27FC236}">
                <a16:creationId xmlns:a16="http://schemas.microsoft.com/office/drawing/2014/main" id="{766B5295-7A66-F583-B6DA-58E0CFAF3B67}"/>
              </a:ext>
            </a:extLst>
          </p:cNvPr>
          <p:cNvSpPr/>
          <p:nvPr/>
        </p:nvSpPr>
        <p:spPr>
          <a:xfrm rot="17406435">
            <a:off x="2300988" y="3154663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CBF69427-C45A-C55E-1854-32EEFAE08114}"/>
              </a:ext>
            </a:extLst>
          </p:cNvPr>
          <p:cNvSpPr/>
          <p:nvPr/>
        </p:nvSpPr>
        <p:spPr>
          <a:xfrm rot="19002224">
            <a:off x="901902" y="2920509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4" name="Group 22">
            <a:extLst>
              <a:ext uri="{FF2B5EF4-FFF2-40B4-BE49-F238E27FC236}">
                <a16:creationId xmlns:a16="http://schemas.microsoft.com/office/drawing/2014/main" id="{2FBC011F-9F0D-08EC-6FC8-F357AABB1006}"/>
              </a:ext>
            </a:extLst>
          </p:cNvPr>
          <p:cNvGrpSpPr/>
          <p:nvPr/>
        </p:nvGrpSpPr>
        <p:grpSpPr>
          <a:xfrm>
            <a:off x="752234" y="3761070"/>
            <a:ext cx="2442198" cy="2120859"/>
            <a:chOff x="1080045" y="1858541"/>
            <a:chExt cx="2294731" cy="212085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F1B1369-7C8D-C234-AB35-A286A3040549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3E3A64"/>
                  </a:solidFill>
                </a:rPr>
                <a:t>1</a:t>
              </a:r>
              <a:endParaRPr lang="ko-KR" altLang="en-US" sz="3600" b="1" dirty="0">
                <a:solidFill>
                  <a:srgbClr val="3E3A64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8808C0-F539-1421-24E3-532D29238F5A}"/>
                </a:ext>
              </a:extLst>
            </p:cNvPr>
            <p:cNvSpPr txBox="1"/>
            <p:nvPr/>
          </p:nvSpPr>
          <p:spPr>
            <a:xfrm>
              <a:off x="1684923" y="1917297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Η χρονοβόρα και άχαρη συλλογή και αξιολόγηση δεδομένων γίνεται πολύ πιο γρήγορα και έγκυρα</a:t>
              </a:r>
            </a:p>
          </p:txBody>
        </p:sp>
      </p:grpSp>
      <p:sp>
        <p:nvSpPr>
          <p:cNvPr id="127" name="Rounded Rectangle 20">
            <a:extLst>
              <a:ext uri="{FF2B5EF4-FFF2-40B4-BE49-F238E27FC236}">
                <a16:creationId xmlns:a16="http://schemas.microsoft.com/office/drawing/2014/main" id="{9FE4FF47-E7E3-F91E-C548-B7AD4220C990}"/>
              </a:ext>
            </a:extLst>
          </p:cNvPr>
          <p:cNvSpPr>
            <a:spLocks noChangeAspect="1"/>
          </p:cNvSpPr>
          <p:nvPr/>
        </p:nvSpPr>
        <p:spPr>
          <a:xfrm rot="2160000">
            <a:off x="1650279" y="1990113"/>
            <a:ext cx="489040" cy="527667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8" name="Block Arc 20">
            <a:extLst>
              <a:ext uri="{FF2B5EF4-FFF2-40B4-BE49-F238E27FC236}">
                <a16:creationId xmlns:a16="http://schemas.microsoft.com/office/drawing/2014/main" id="{093FE600-4D26-6AAE-5B66-C572266FAD91}"/>
              </a:ext>
            </a:extLst>
          </p:cNvPr>
          <p:cNvSpPr>
            <a:spLocks noChangeAspect="1"/>
          </p:cNvSpPr>
          <p:nvPr/>
        </p:nvSpPr>
        <p:spPr>
          <a:xfrm rot="10800000">
            <a:off x="10076673" y="2010920"/>
            <a:ext cx="428766" cy="464913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9" name="Parallelogram 15">
            <a:extLst>
              <a:ext uri="{FF2B5EF4-FFF2-40B4-BE49-F238E27FC236}">
                <a16:creationId xmlns:a16="http://schemas.microsoft.com/office/drawing/2014/main" id="{25B7879C-DFD1-E460-9DE2-DA3314097296}"/>
              </a:ext>
            </a:extLst>
          </p:cNvPr>
          <p:cNvSpPr/>
          <p:nvPr/>
        </p:nvSpPr>
        <p:spPr>
          <a:xfrm rot="16200000">
            <a:off x="7228438" y="1974201"/>
            <a:ext cx="513753" cy="556119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Isosceles Triangle 68">
            <a:extLst>
              <a:ext uri="{FF2B5EF4-FFF2-40B4-BE49-F238E27FC236}">
                <a16:creationId xmlns:a16="http://schemas.microsoft.com/office/drawing/2014/main" id="{46809464-97F3-E15B-10F0-24D40BF0AE68}"/>
              </a:ext>
            </a:extLst>
          </p:cNvPr>
          <p:cNvSpPr/>
          <p:nvPr/>
        </p:nvSpPr>
        <p:spPr>
          <a:xfrm rot="10800000">
            <a:off x="4565228" y="1963878"/>
            <a:ext cx="230291" cy="57929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Footer Placeholder 3">
            <a:extLst>
              <a:ext uri="{FF2B5EF4-FFF2-40B4-BE49-F238E27FC236}">
                <a16:creationId xmlns:a16="http://schemas.microsoft.com/office/drawing/2014/main" id="{BD11ADCE-E79F-5FDB-0F2C-EDD57C01054D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9d91a9911e04a224b276eec0957605db4450cd0f528726c78264f2b65274327f </a:t>
            </a:r>
            <a:br>
              <a:rPr lang="en-US" sz="1000" dirty="0"/>
            </a:br>
            <a:r>
              <a:rPr lang="en-US" sz="1000" dirty="0"/>
              <a:t>Current slide Hash: b6a621256aebf1f0c34e72169b1e5db5f3046ac57e6c48c9a0e26974ba614020 </a:t>
            </a:r>
          </a:p>
        </p:txBody>
      </p:sp>
    </p:spTree>
    <p:extLst>
      <p:ext uri="{BB962C8B-B14F-4D97-AF65-F5344CB8AC3E}">
        <p14:creationId xmlns:p14="http://schemas.microsoft.com/office/powerpoint/2010/main" val="83984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Πλεονεκτήματα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72D2C9-8492-12FA-6547-7E981BB736BE}"/>
              </a:ext>
            </a:extLst>
          </p:cNvPr>
          <p:cNvGrpSpPr/>
          <p:nvPr/>
        </p:nvGrpSpPr>
        <p:grpSpPr>
          <a:xfrm rot="23400000">
            <a:off x="4524856" y="2348857"/>
            <a:ext cx="3142284" cy="3367890"/>
            <a:chOff x="4524856" y="2348857"/>
            <a:chExt cx="3142284" cy="336789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CC47FA3-DFE1-2E9B-F335-B42369E627A5}"/>
                </a:ext>
              </a:extLst>
            </p:cNvPr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rgbClr val="909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7265E5E-1E4F-1242-03E5-0FF96F95E1B1}"/>
                </a:ext>
              </a:extLst>
            </p:cNvPr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solidFill>
              <a:srgbClr val="5C5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1836DA0-488D-438D-C0AF-1D02737777A5}"/>
                </a:ext>
              </a:extLst>
            </p:cNvPr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9A046D5-5E4E-FDA0-BD65-4192BB10C686}"/>
                </a:ext>
              </a:extLst>
            </p:cNvPr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7A8547-BF53-57E3-B00F-A36081B0661D}"/>
                </a:ext>
              </a:extLst>
            </p:cNvPr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rgbClr val="A3A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189140C-A4EF-9536-1D4F-C298D77C96A5}"/>
                </a:ext>
              </a:extLst>
            </p:cNvPr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rgbClr val="6A6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1406F-DB94-C88F-9390-403356AF7997}"/>
              </a:ext>
            </a:extLst>
          </p:cNvPr>
          <p:cNvSpPr/>
          <p:nvPr/>
        </p:nvSpPr>
        <p:spPr>
          <a:xfrm>
            <a:off x="5841943" y="3492569"/>
            <a:ext cx="536368" cy="536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3F1B047-C3F5-0734-9400-7E5A654BF2D8}"/>
              </a:ext>
            </a:extLst>
          </p:cNvPr>
          <p:cNvSpPr>
            <a:spLocks noChangeAspect="1"/>
          </p:cNvSpPr>
          <p:nvPr/>
        </p:nvSpPr>
        <p:spPr>
          <a:xfrm>
            <a:off x="5293412" y="2811365"/>
            <a:ext cx="381600" cy="43474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D3E22-4DEA-42A2-DA25-34DA02F04F97}"/>
              </a:ext>
            </a:extLst>
          </p:cNvPr>
          <p:cNvSpPr txBox="1"/>
          <p:nvPr/>
        </p:nvSpPr>
        <p:spPr>
          <a:xfrm>
            <a:off x="8238071" y="3495666"/>
            <a:ext cx="314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υπόλοιπο των </a:t>
            </a:r>
            <a:r>
              <a:rPr lang="en-US" dirty="0"/>
              <a:t>smart contracts </a:t>
            </a:r>
            <a:r>
              <a:rPr lang="el-GR" dirty="0"/>
              <a:t>λογαριασμών είναι ασφαλές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8437E-09EB-E067-A356-30103CA03AB0}"/>
              </a:ext>
            </a:extLst>
          </p:cNvPr>
          <p:cNvSpPr txBox="1"/>
          <p:nvPr/>
        </p:nvSpPr>
        <p:spPr>
          <a:xfrm>
            <a:off x="729361" y="3426527"/>
            <a:ext cx="3263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δημιουργία των </a:t>
            </a:r>
            <a:r>
              <a:rPr lang="en-US" dirty="0"/>
              <a:t>smart contracts </a:t>
            </a:r>
            <a:r>
              <a:rPr lang="el-GR" dirty="0"/>
              <a:t>είναι εύκολη και προσαρμόσιμη στις ανάγκες της εφαρμογής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A151C-CD62-B658-8AB1-0C6B5648313F}"/>
              </a:ext>
            </a:extLst>
          </p:cNvPr>
          <p:cNvSpPr txBox="1"/>
          <p:nvPr/>
        </p:nvSpPr>
        <p:spPr>
          <a:xfrm>
            <a:off x="7186151" y="1587675"/>
            <a:ext cx="399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Δεν απαιτείται σύνδεση σε ηλεκτρονικό περιβάλλον τράπεζας για τις συναλλαγές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4AEFC-2F56-14B9-3676-1B722DCC6AAE}"/>
              </a:ext>
            </a:extLst>
          </p:cNvPr>
          <p:cNvSpPr txBox="1"/>
          <p:nvPr/>
        </p:nvSpPr>
        <p:spPr>
          <a:xfrm>
            <a:off x="7183893" y="5399110"/>
            <a:ext cx="287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Οι κόμβοι διατηρούν την ανωνυμία τους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BD8C3-626D-F58E-A1B1-74E0D680915D}"/>
              </a:ext>
            </a:extLst>
          </p:cNvPr>
          <p:cNvSpPr txBox="1"/>
          <p:nvPr/>
        </p:nvSpPr>
        <p:spPr>
          <a:xfrm>
            <a:off x="1381215" y="1774932"/>
            <a:ext cx="38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δεδομένα δεν μπορούν να διαγραφούν ή να παραποιηθούν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58333-DA8F-E2B7-43E2-4B2E0239C0FE}"/>
              </a:ext>
            </a:extLst>
          </p:cNvPr>
          <p:cNvSpPr txBox="1"/>
          <p:nvPr/>
        </p:nvSpPr>
        <p:spPr>
          <a:xfrm>
            <a:off x="2181461" y="5357799"/>
            <a:ext cx="306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Κανένας χρήστης δεν αποκλείεται από τη χρήση της εφαρμογής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0909CBBF-00AC-D8C0-D94C-E238E899D79D}"/>
              </a:ext>
            </a:extLst>
          </p:cNvPr>
          <p:cNvSpPr/>
          <p:nvPr/>
        </p:nvSpPr>
        <p:spPr>
          <a:xfrm rot="19747125">
            <a:off x="5937870" y="1950579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F04FC6C3-6A9D-8C5F-77FA-2865ED477C0E}"/>
              </a:ext>
            </a:extLst>
          </p:cNvPr>
          <p:cNvSpPr/>
          <p:nvPr/>
        </p:nvSpPr>
        <p:spPr>
          <a:xfrm rot="19747125">
            <a:off x="7617327" y="291691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1D74A8-110A-3F30-C7E5-308E211122B8}"/>
              </a:ext>
            </a:extLst>
          </p:cNvPr>
          <p:cNvSpPr/>
          <p:nvPr/>
        </p:nvSpPr>
        <p:spPr>
          <a:xfrm rot="19747125">
            <a:off x="7622069" y="487060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D0E7703-B65C-FBC9-487A-5F33F0183EB3}"/>
              </a:ext>
            </a:extLst>
          </p:cNvPr>
          <p:cNvSpPr/>
          <p:nvPr/>
        </p:nvSpPr>
        <p:spPr>
          <a:xfrm rot="19747125">
            <a:off x="5937870" y="5819748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FC3E554-4D91-B833-530D-1B1E0FAD99CA}"/>
              </a:ext>
            </a:extLst>
          </p:cNvPr>
          <p:cNvSpPr/>
          <p:nvPr/>
        </p:nvSpPr>
        <p:spPr>
          <a:xfrm rot="19747125">
            <a:off x="4260498" y="4894277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4316835-37D2-4F0A-1FBA-BE8F4FE331EE}"/>
              </a:ext>
            </a:extLst>
          </p:cNvPr>
          <p:cNvSpPr/>
          <p:nvPr/>
        </p:nvSpPr>
        <p:spPr>
          <a:xfrm rot="19747125">
            <a:off x="4262430" y="2931233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ound Same Side Corner Rectangle 8">
            <a:extLst>
              <a:ext uri="{FF2B5EF4-FFF2-40B4-BE49-F238E27FC236}">
                <a16:creationId xmlns:a16="http://schemas.microsoft.com/office/drawing/2014/main" id="{85C3469C-7DE8-7068-FC3B-8D758C8597E0}"/>
              </a:ext>
            </a:extLst>
          </p:cNvPr>
          <p:cNvSpPr/>
          <p:nvPr/>
        </p:nvSpPr>
        <p:spPr>
          <a:xfrm>
            <a:off x="6359389" y="473210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Block Arc 10">
            <a:extLst>
              <a:ext uri="{FF2B5EF4-FFF2-40B4-BE49-F238E27FC236}">
                <a16:creationId xmlns:a16="http://schemas.microsoft.com/office/drawing/2014/main" id="{A7561F54-831E-ECBB-6597-93573803BA4C}"/>
              </a:ext>
            </a:extLst>
          </p:cNvPr>
          <p:cNvSpPr/>
          <p:nvPr/>
        </p:nvSpPr>
        <p:spPr>
          <a:xfrm>
            <a:off x="6350551" y="280929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A3FC2801-4623-9D70-50CD-AEB7D0A11B3D}"/>
              </a:ext>
            </a:extLst>
          </p:cNvPr>
          <p:cNvSpPr/>
          <p:nvPr/>
        </p:nvSpPr>
        <p:spPr>
          <a:xfrm>
            <a:off x="7011415" y="3736306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Block Arc 41">
            <a:extLst>
              <a:ext uri="{FF2B5EF4-FFF2-40B4-BE49-F238E27FC236}">
                <a16:creationId xmlns:a16="http://schemas.microsoft.com/office/drawing/2014/main" id="{29007301-F90E-2FD7-5059-0CBDE89D0CD4}"/>
              </a:ext>
            </a:extLst>
          </p:cNvPr>
          <p:cNvSpPr/>
          <p:nvPr/>
        </p:nvSpPr>
        <p:spPr>
          <a:xfrm>
            <a:off x="5331474" y="4660411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Freeform 18">
            <a:extLst>
              <a:ext uri="{FF2B5EF4-FFF2-40B4-BE49-F238E27FC236}">
                <a16:creationId xmlns:a16="http://schemas.microsoft.com/office/drawing/2014/main" id="{49BFA08E-87AA-5B3D-B0A4-09566DAF2ECB}"/>
              </a:ext>
            </a:extLst>
          </p:cNvPr>
          <p:cNvSpPr/>
          <p:nvPr/>
        </p:nvSpPr>
        <p:spPr>
          <a:xfrm>
            <a:off x="4621819" y="373691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C4ADD677-BE44-3EC2-3D1B-94FE11017A3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b6a621256aebf1f0c34e72169b1e5db5f3046ac57e6c48c9a0e26974ba614020 </a:t>
            </a:r>
            <a:br>
              <a:rPr lang="en-US" sz="1000" dirty="0"/>
            </a:br>
            <a:r>
              <a:rPr lang="en-US" sz="1000" dirty="0"/>
              <a:t>Current slide Hash: 1eda8acf2c7f1506002ab63ed428bdb0213eff3002aae2f52873a88bad1bb91e </a:t>
            </a:r>
          </a:p>
        </p:txBody>
      </p:sp>
    </p:spTree>
    <p:extLst>
      <p:ext uri="{BB962C8B-B14F-4D97-AF65-F5344CB8AC3E}">
        <p14:creationId xmlns:p14="http://schemas.microsoft.com/office/powerpoint/2010/main" val="41882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1694480"/>
            <a:ext cx="6561137" cy="1374310"/>
          </a:xfrm>
        </p:spPr>
        <p:txBody>
          <a:bodyPr/>
          <a:lstStyle/>
          <a:p>
            <a:r>
              <a:rPr lang="el-GR" dirty="0"/>
              <a:t>Σας ευχαριστώ </a:t>
            </a:r>
            <a:br>
              <a:rPr lang="el-GR" dirty="0"/>
            </a:br>
            <a:r>
              <a:rPr lang="el-GR" dirty="0"/>
              <a:t>για την προσοχή σας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4234792"/>
            <a:ext cx="6561137" cy="1374310"/>
          </a:xfrm>
        </p:spPr>
        <p:txBody>
          <a:bodyPr/>
          <a:lstStyle/>
          <a:p>
            <a:r>
              <a:rPr lang="el-GR" dirty="0"/>
              <a:t>Δημήτρης Κυριάκου</a:t>
            </a:r>
            <a:endParaRPr lang="en-US" dirty="0"/>
          </a:p>
          <a:p>
            <a:r>
              <a:rPr lang="en-US" dirty="0"/>
              <a:t>https://gitlab.com/netmode/blockchain-ml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336212"/>
            <a:ext cx="4253992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3216572"/>
            <a:ext cx="4253992" cy="2880360"/>
          </a:xfr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45010361-2D92-698E-11C4-C2DD578A6D8E}"/>
              </a:ext>
            </a:extLst>
          </p:cNvPr>
          <p:cNvSpPr txBox="1"/>
          <p:nvPr/>
        </p:nvSpPr>
        <p:spPr>
          <a:xfrm>
            <a:off x="73889" y="6123755"/>
            <a:ext cx="12192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cs typeface="Arial" pitchFamily="34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6E8C76D-4093-3B9A-7402-965869AC1DE6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1eda8acf2c7f1506002ab63ed428bdb0213eff3002aae2f52873a88bad1bb91e </a:t>
            </a:r>
            <a:br>
              <a:rPr lang="en-US" sz="1000" dirty="0"/>
            </a:br>
            <a:r>
              <a:rPr lang="en-US" sz="1000" dirty="0"/>
              <a:t>Current slide Hash: 387cb30dd3db8ba807fbe19fb38568349d9a509c4d56de017d556579ac0ac97f 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147"/>
            <a:ext cx="4083482" cy="755275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Περιεχόμενα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43811"/>
            <a:ext cx="4083482" cy="3415519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εφαρμογής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0848" y="3343205"/>
            <a:ext cx="2936876" cy="2936876"/>
          </a:xfr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088890B-33DA-FD40-6B1D-087820073E9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8fc9d268d30aa3c0a9145349f0cdf121e9baf6a7263a29001e7691e0ee900067 </a:t>
            </a:r>
            <a:br>
              <a:rPr lang="en-US" sz="1000" dirty="0"/>
            </a:br>
            <a:r>
              <a:rPr lang="en-US" sz="1000" dirty="0"/>
              <a:t>Current slide Hash: 75b77d2c08378d2f9c2f13d96f6fe3cb506f7a13a5d942ce436781dcdef4f205 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25E663A-FECC-AD37-85F9-7BB42CBA4CF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75b77d2c08378d2f9c2f13d96f6fe3cb506f7a13a5d942ce436781dcdef4f205 </a:t>
            </a:r>
            <a:br>
              <a:rPr lang="en-US" sz="1000" dirty="0"/>
            </a:br>
            <a:r>
              <a:rPr lang="en-US" sz="1000" dirty="0"/>
              <a:t>Current slide Hash: d424e18c7983b04b56a00c52e667a0a12751914a795e0af68b4ea43ffb419a72 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algn="ctr"/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Χρονοδιάγραμμα εργασίας</a:t>
            </a:r>
            <a:b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EDC7B-1B63-1AD3-545F-B0082C43EC3E}"/>
              </a:ext>
            </a:extLst>
          </p:cNvPr>
          <p:cNvSpPr/>
          <p:nvPr/>
        </p:nvSpPr>
        <p:spPr>
          <a:xfrm>
            <a:off x="1511123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6DCF2-C83D-97AF-B1F5-4ABA5CEE23B8}"/>
              </a:ext>
            </a:extLst>
          </p:cNvPr>
          <p:cNvGrpSpPr/>
          <p:nvPr/>
        </p:nvGrpSpPr>
        <p:grpSpPr>
          <a:xfrm>
            <a:off x="2024507" y="3627004"/>
            <a:ext cx="662213" cy="198247"/>
            <a:chOff x="2906464" y="3248298"/>
            <a:chExt cx="1886168" cy="5646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1FFCF0-DDDE-F949-D7F1-52EB4E25611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41D840-C502-5B5D-6C5C-4F854DA67D5D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56A839-2FC3-05D2-7682-83A4ACE24607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2F544D-CB8C-F814-14E8-85F8CF40C789}"/>
              </a:ext>
            </a:extLst>
          </p:cNvPr>
          <p:cNvGrpSpPr/>
          <p:nvPr/>
        </p:nvGrpSpPr>
        <p:grpSpPr>
          <a:xfrm>
            <a:off x="639992" y="2489141"/>
            <a:ext cx="2225174" cy="767207"/>
            <a:chOff x="4873" y="0"/>
            <a:chExt cx="2225174" cy="9845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0B706A-CA8C-C9EC-441E-3D4319EB5796}"/>
                </a:ext>
              </a:extLst>
            </p:cNvPr>
            <p:cNvSpPr/>
            <p:nvPr/>
          </p:nvSpPr>
          <p:spPr>
            <a:xfrm>
              <a:off x="487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EB4832-A834-C2CC-6D22-74AD28E7E4FA}"/>
                </a:ext>
              </a:extLst>
            </p:cNvPr>
            <p:cNvSpPr txBox="1"/>
            <p:nvPr/>
          </p:nvSpPr>
          <p:spPr>
            <a:xfrm>
              <a:off x="99177" y="92292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θεωρίας </a:t>
              </a:r>
              <a:r>
                <a:rPr lang="en-US" sz="1800" kern="1200" dirty="0"/>
                <a:t>Blockchain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94CE890-029D-60BA-2ACC-F6E20FAFFF73}"/>
              </a:ext>
            </a:extLst>
          </p:cNvPr>
          <p:cNvSpPr/>
          <p:nvPr/>
        </p:nvSpPr>
        <p:spPr>
          <a:xfrm>
            <a:off x="2700389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C03CD-5B30-C775-6E44-8CB194081501}"/>
              </a:ext>
            </a:extLst>
          </p:cNvPr>
          <p:cNvGrpSpPr/>
          <p:nvPr/>
        </p:nvGrpSpPr>
        <p:grpSpPr>
          <a:xfrm>
            <a:off x="1297609" y="4216778"/>
            <a:ext cx="2711695" cy="1176533"/>
            <a:chOff x="1283396" y="1372703"/>
            <a:chExt cx="2711695" cy="11765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D941F-7E6D-D7E1-A79E-133FA2212B73}"/>
                </a:ext>
              </a:extLst>
            </p:cNvPr>
            <p:cNvSpPr/>
            <p:nvPr/>
          </p:nvSpPr>
          <p:spPr>
            <a:xfrm>
              <a:off x="1283396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D0E455-C34E-F807-47E1-F2B7859866B5}"/>
                </a:ext>
              </a:extLst>
            </p:cNvPr>
            <p:cNvSpPr txBox="1"/>
            <p:nvPr/>
          </p:nvSpPr>
          <p:spPr>
            <a:xfrm>
              <a:off x="1864221" y="1372703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Αρχική προσέγγιση εργασίας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3CAD960-27B6-53EE-BA3D-1B12B7F421A8}"/>
              </a:ext>
            </a:extLst>
          </p:cNvPr>
          <p:cNvSpPr/>
          <p:nvPr/>
        </p:nvSpPr>
        <p:spPr>
          <a:xfrm>
            <a:off x="2865166" y="2386273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5B9605-F9A4-CC59-C331-155BAD56CFD4}"/>
              </a:ext>
            </a:extLst>
          </p:cNvPr>
          <p:cNvSpPr/>
          <p:nvPr/>
        </p:nvSpPr>
        <p:spPr>
          <a:xfrm>
            <a:off x="4531399" y="4485150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29A71AF-0827-5F64-57CE-012B144A6FA6}"/>
              </a:ext>
            </a:extLst>
          </p:cNvPr>
          <p:cNvSpPr/>
          <p:nvPr/>
        </p:nvSpPr>
        <p:spPr>
          <a:xfrm>
            <a:off x="12328608" y="5347592"/>
            <a:ext cx="45719" cy="4571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62" name="Straight Connector 161">
            <a:extLst>
              <a:ext uri="{FF2B5EF4-FFF2-40B4-BE49-F238E27FC236}">
                <a16:creationId xmlns:a16="http://schemas.microsoft.com/office/drawing/2014/main" id="{BE2361B2-0720-5AF8-C52D-A09612207901}"/>
              </a:ext>
            </a:extLst>
          </p:cNvPr>
          <p:cNvSpPr/>
          <p:nvPr/>
        </p:nvSpPr>
        <p:spPr>
          <a:xfrm>
            <a:off x="12354099" y="5144121"/>
            <a:ext cx="1" cy="171603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FB558F2-CC05-F7C7-5034-39C911622D25}"/>
              </a:ext>
            </a:extLst>
          </p:cNvPr>
          <p:cNvGrpSpPr/>
          <p:nvPr/>
        </p:nvGrpSpPr>
        <p:grpSpPr>
          <a:xfrm>
            <a:off x="3216304" y="3632690"/>
            <a:ext cx="662213" cy="198247"/>
            <a:chOff x="2906464" y="3248298"/>
            <a:chExt cx="1886168" cy="564662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2288B44-39EA-6B97-EF29-196864735F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FB7553E2-BB4F-90F9-4A3E-F5FD21B2D51E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D4416089-BA09-5F4F-DB3E-40BAC8C5340C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traight Connector 170">
            <a:extLst>
              <a:ext uri="{FF2B5EF4-FFF2-40B4-BE49-F238E27FC236}">
                <a16:creationId xmlns:a16="http://schemas.microsoft.com/office/drawing/2014/main" id="{919B7B7B-D01F-69AF-450B-10AB943527C2}"/>
              </a:ext>
            </a:extLst>
          </p:cNvPr>
          <p:cNvSpPr/>
          <p:nvPr/>
        </p:nvSpPr>
        <p:spPr>
          <a:xfrm>
            <a:off x="2943869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DF1A8A0-8D26-6127-757B-C1EDDE233D19}"/>
              </a:ext>
            </a:extLst>
          </p:cNvPr>
          <p:cNvSpPr/>
          <p:nvPr/>
        </p:nvSpPr>
        <p:spPr>
          <a:xfrm>
            <a:off x="2918377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87" name="Straight Connector 186">
            <a:extLst>
              <a:ext uri="{FF2B5EF4-FFF2-40B4-BE49-F238E27FC236}">
                <a16:creationId xmlns:a16="http://schemas.microsoft.com/office/drawing/2014/main" id="{806E0E76-2471-19BE-C280-D9933A62ED3C}"/>
              </a:ext>
            </a:extLst>
          </p:cNvPr>
          <p:cNvSpPr/>
          <p:nvPr/>
        </p:nvSpPr>
        <p:spPr>
          <a:xfrm>
            <a:off x="1763052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D3C316D-F642-C623-5D6E-C5DD8BFED431}"/>
              </a:ext>
            </a:extLst>
          </p:cNvPr>
          <p:cNvSpPr/>
          <p:nvPr/>
        </p:nvSpPr>
        <p:spPr>
          <a:xfrm>
            <a:off x="1737559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10B3C9C-5A38-D318-8FFD-2126B5E0A696}"/>
              </a:ext>
            </a:extLst>
          </p:cNvPr>
          <p:cNvSpPr/>
          <p:nvPr/>
        </p:nvSpPr>
        <p:spPr>
          <a:xfrm>
            <a:off x="3878517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AE5D8E9-45E3-C07D-73D2-38C3DF37F225}"/>
              </a:ext>
            </a:extLst>
          </p:cNvPr>
          <p:cNvGrpSpPr/>
          <p:nvPr/>
        </p:nvGrpSpPr>
        <p:grpSpPr>
          <a:xfrm>
            <a:off x="4391901" y="3627004"/>
            <a:ext cx="662213" cy="198247"/>
            <a:chOff x="2906464" y="3248298"/>
            <a:chExt cx="1886168" cy="564662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AD6A193-9B07-9848-EC86-72AAA6D320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B930FE0D-D4BC-D504-9F57-0B70390CC6A1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28DE60E9-8BCC-B5CD-B34E-BD60E68C5A0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D78FD4B3-ECC6-E49D-76CE-C414CDC9CAFF}"/>
              </a:ext>
            </a:extLst>
          </p:cNvPr>
          <p:cNvSpPr/>
          <p:nvPr/>
        </p:nvSpPr>
        <p:spPr>
          <a:xfrm>
            <a:off x="5067783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BC7B5AE-7396-26BD-6ECF-D9989636BD4D}"/>
              </a:ext>
            </a:extLst>
          </p:cNvPr>
          <p:cNvGrpSpPr/>
          <p:nvPr/>
        </p:nvGrpSpPr>
        <p:grpSpPr>
          <a:xfrm>
            <a:off x="5583698" y="3632690"/>
            <a:ext cx="662213" cy="198247"/>
            <a:chOff x="2906464" y="3248298"/>
            <a:chExt cx="1886168" cy="56466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BE0B951-8BA2-DB0F-7AAF-12DD7C4FC697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C2A942CD-C9E4-87FC-F918-F6EEB0CFF7B8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B6C4961E-5683-0700-6500-D5EF4E6B383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Straight Connector 198">
            <a:extLst>
              <a:ext uri="{FF2B5EF4-FFF2-40B4-BE49-F238E27FC236}">
                <a16:creationId xmlns:a16="http://schemas.microsoft.com/office/drawing/2014/main" id="{1B85334E-0D98-04E2-C00E-DAA7019FA68E}"/>
              </a:ext>
            </a:extLst>
          </p:cNvPr>
          <p:cNvSpPr/>
          <p:nvPr/>
        </p:nvSpPr>
        <p:spPr>
          <a:xfrm>
            <a:off x="5311263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B89CAB67-7D80-0C64-A338-B2FCE1E055F9}"/>
              </a:ext>
            </a:extLst>
          </p:cNvPr>
          <p:cNvSpPr/>
          <p:nvPr/>
        </p:nvSpPr>
        <p:spPr>
          <a:xfrm>
            <a:off x="5285771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01" name="Straight Connector 200">
            <a:extLst>
              <a:ext uri="{FF2B5EF4-FFF2-40B4-BE49-F238E27FC236}">
                <a16:creationId xmlns:a16="http://schemas.microsoft.com/office/drawing/2014/main" id="{E7326315-56F2-6E09-504C-6D76BE736D38}"/>
              </a:ext>
            </a:extLst>
          </p:cNvPr>
          <p:cNvSpPr/>
          <p:nvPr/>
        </p:nvSpPr>
        <p:spPr>
          <a:xfrm>
            <a:off x="4130446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3A41288-8341-91BA-A00E-1FCB6FEAEAF4}"/>
              </a:ext>
            </a:extLst>
          </p:cNvPr>
          <p:cNvSpPr/>
          <p:nvPr/>
        </p:nvSpPr>
        <p:spPr>
          <a:xfrm>
            <a:off x="4104953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BC52F4B-E027-5AAE-E59D-66CFCD468C0F}"/>
              </a:ext>
            </a:extLst>
          </p:cNvPr>
          <p:cNvSpPr/>
          <p:nvPr/>
        </p:nvSpPr>
        <p:spPr>
          <a:xfrm>
            <a:off x="6255114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8786FDD-8970-170B-127D-4E3D07D7857F}"/>
              </a:ext>
            </a:extLst>
          </p:cNvPr>
          <p:cNvGrpSpPr/>
          <p:nvPr/>
        </p:nvGrpSpPr>
        <p:grpSpPr>
          <a:xfrm>
            <a:off x="6768498" y="3627004"/>
            <a:ext cx="662213" cy="198247"/>
            <a:chOff x="2906464" y="3248298"/>
            <a:chExt cx="1886168" cy="564662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41423AF-7DC5-CE59-4F5B-FE423ADA3812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5D855447-AD55-9774-4699-732B0ED82EB7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4E237CB7-9BF7-D883-CA75-1B26BCDE5831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90FFED7F-5DD3-3F11-B33C-A37F2ACFAC35}"/>
              </a:ext>
            </a:extLst>
          </p:cNvPr>
          <p:cNvSpPr/>
          <p:nvPr/>
        </p:nvSpPr>
        <p:spPr>
          <a:xfrm>
            <a:off x="7444380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D987626-F81B-6A26-6666-5F379DCDA381}"/>
              </a:ext>
            </a:extLst>
          </p:cNvPr>
          <p:cNvGrpSpPr/>
          <p:nvPr/>
        </p:nvGrpSpPr>
        <p:grpSpPr>
          <a:xfrm>
            <a:off x="7960295" y="3632690"/>
            <a:ext cx="662213" cy="198247"/>
            <a:chOff x="2906464" y="3248298"/>
            <a:chExt cx="1886168" cy="564662"/>
          </a:xfrm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F96317C-9932-1988-AB84-82EF19673976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AC527E-E314-29F0-D004-F193CBD4584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4E78E161-3B87-D8DB-84F1-4F4BFF11992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Straight Connector 212">
            <a:extLst>
              <a:ext uri="{FF2B5EF4-FFF2-40B4-BE49-F238E27FC236}">
                <a16:creationId xmlns:a16="http://schemas.microsoft.com/office/drawing/2014/main" id="{A03A6379-BCDB-C130-416B-A179BBAD2D87}"/>
              </a:ext>
            </a:extLst>
          </p:cNvPr>
          <p:cNvSpPr/>
          <p:nvPr/>
        </p:nvSpPr>
        <p:spPr>
          <a:xfrm>
            <a:off x="7687860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0700D32E-01B0-D2C8-0AE8-B0811A3835C9}"/>
              </a:ext>
            </a:extLst>
          </p:cNvPr>
          <p:cNvSpPr/>
          <p:nvPr/>
        </p:nvSpPr>
        <p:spPr>
          <a:xfrm>
            <a:off x="7662368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15" name="Straight Connector 214">
            <a:extLst>
              <a:ext uri="{FF2B5EF4-FFF2-40B4-BE49-F238E27FC236}">
                <a16:creationId xmlns:a16="http://schemas.microsoft.com/office/drawing/2014/main" id="{82D52332-8503-6CCE-F7EA-B8F1979EE56F}"/>
              </a:ext>
            </a:extLst>
          </p:cNvPr>
          <p:cNvSpPr/>
          <p:nvPr/>
        </p:nvSpPr>
        <p:spPr>
          <a:xfrm>
            <a:off x="6507043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FAD7957-8561-70B8-2818-BCA3B1F5E7A1}"/>
              </a:ext>
            </a:extLst>
          </p:cNvPr>
          <p:cNvSpPr/>
          <p:nvPr/>
        </p:nvSpPr>
        <p:spPr>
          <a:xfrm>
            <a:off x="6481550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706DB711-4A70-2174-6B6A-7517E1AD1774}"/>
              </a:ext>
            </a:extLst>
          </p:cNvPr>
          <p:cNvSpPr/>
          <p:nvPr/>
        </p:nvSpPr>
        <p:spPr>
          <a:xfrm>
            <a:off x="8622508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4CF810D-2C78-19D8-6387-975974D3FF00}"/>
              </a:ext>
            </a:extLst>
          </p:cNvPr>
          <p:cNvGrpSpPr/>
          <p:nvPr/>
        </p:nvGrpSpPr>
        <p:grpSpPr>
          <a:xfrm>
            <a:off x="9135892" y="3627004"/>
            <a:ext cx="662213" cy="198247"/>
            <a:chOff x="2906464" y="3248298"/>
            <a:chExt cx="1886168" cy="564662"/>
          </a:xfrm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706D5F3-4A76-3CB5-96A7-76DA7005D28D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11607EBF-0B86-6313-157B-DF4A21C768F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5ED5A83-5B3A-6B64-A00B-7485E6AED87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6D99C22-416C-02C6-0DB6-80262CDACB02}"/>
              </a:ext>
            </a:extLst>
          </p:cNvPr>
          <p:cNvSpPr/>
          <p:nvPr/>
        </p:nvSpPr>
        <p:spPr>
          <a:xfrm>
            <a:off x="9811774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Straight Connector 226">
            <a:extLst>
              <a:ext uri="{FF2B5EF4-FFF2-40B4-BE49-F238E27FC236}">
                <a16:creationId xmlns:a16="http://schemas.microsoft.com/office/drawing/2014/main" id="{EF8F0D13-B4B5-9918-6F62-0945E23C6A8B}"/>
              </a:ext>
            </a:extLst>
          </p:cNvPr>
          <p:cNvSpPr/>
          <p:nvPr/>
        </p:nvSpPr>
        <p:spPr>
          <a:xfrm>
            <a:off x="10055254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4ADF019-F699-8E8A-22F7-923A118EC70F}"/>
              </a:ext>
            </a:extLst>
          </p:cNvPr>
          <p:cNvSpPr/>
          <p:nvPr/>
        </p:nvSpPr>
        <p:spPr>
          <a:xfrm>
            <a:off x="10029762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29" name="Straight Connector 228">
            <a:extLst>
              <a:ext uri="{FF2B5EF4-FFF2-40B4-BE49-F238E27FC236}">
                <a16:creationId xmlns:a16="http://schemas.microsoft.com/office/drawing/2014/main" id="{CF40868C-E121-EA09-618C-EC1DCB946121}"/>
              </a:ext>
            </a:extLst>
          </p:cNvPr>
          <p:cNvSpPr/>
          <p:nvPr/>
        </p:nvSpPr>
        <p:spPr>
          <a:xfrm>
            <a:off x="8874437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8A09D54-8AD5-82DC-93B1-1E1E3BFF35AD}"/>
              </a:ext>
            </a:extLst>
          </p:cNvPr>
          <p:cNvSpPr/>
          <p:nvPr/>
        </p:nvSpPr>
        <p:spPr>
          <a:xfrm>
            <a:off x="8848944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E1ADE8B-0BB1-0926-F4F0-F003656000C4}"/>
              </a:ext>
            </a:extLst>
          </p:cNvPr>
          <p:cNvGrpSpPr/>
          <p:nvPr/>
        </p:nvGrpSpPr>
        <p:grpSpPr>
          <a:xfrm>
            <a:off x="3366814" y="2333493"/>
            <a:ext cx="1634395" cy="990345"/>
            <a:chOff x="2561918" y="0"/>
            <a:chExt cx="2130870" cy="89223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30C3177-5B2D-97DD-D09B-2246C684B0CF}"/>
                </a:ext>
              </a:extLst>
            </p:cNvPr>
            <p:cNvSpPr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FF335EB2-9005-B4A9-852E-0289DB9B146B}"/>
                </a:ext>
              </a:extLst>
            </p:cNvPr>
            <p:cNvSpPr txBox="1"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Blockchain backend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FC7664E-F197-C9C7-7647-3C5C95C06CAA}"/>
              </a:ext>
            </a:extLst>
          </p:cNvPr>
          <p:cNvGrpSpPr/>
          <p:nvPr/>
        </p:nvGrpSpPr>
        <p:grpSpPr>
          <a:xfrm>
            <a:off x="5440802" y="2235125"/>
            <a:ext cx="2130870" cy="892232"/>
            <a:chOff x="3840440" y="1657004"/>
            <a:chExt cx="2130870" cy="892232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3D0FFDE-C1C0-05DE-F9F6-9B5EDEE9F43B}"/>
                </a:ext>
              </a:extLst>
            </p:cNvPr>
            <p:cNvSpPr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F03DCD2-96ED-F96B-45B6-03F403E93CED}"/>
                </a:ext>
              </a:extLst>
            </p:cNvPr>
            <p:cNvSpPr txBox="1"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– Θεωρία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4540653-CE71-EAE9-581C-1917906A56D3}"/>
              </a:ext>
            </a:extLst>
          </p:cNvPr>
          <p:cNvGrpSpPr/>
          <p:nvPr/>
        </p:nvGrpSpPr>
        <p:grpSpPr>
          <a:xfrm>
            <a:off x="4262621" y="4102992"/>
            <a:ext cx="2130870" cy="892232"/>
            <a:chOff x="5118963" y="0"/>
            <a:chExt cx="2130870" cy="892232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69698F-67EE-94B8-C30C-555BB24DBE08}"/>
                </a:ext>
              </a:extLst>
            </p:cNvPr>
            <p:cNvSpPr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5B2E94CB-2262-D2EF-3A70-FA7EB532C4DA}"/>
                </a:ext>
              </a:extLst>
            </p:cNvPr>
            <p:cNvSpPr txBox="1"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 </a:t>
              </a:r>
              <a:r>
                <a:rPr lang="en-US" sz="1800" kern="1200" dirty="0"/>
                <a:t>frontend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0A37AF9-A388-CC3F-CC5D-8657C5A65AFE}"/>
              </a:ext>
            </a:extLst>
          </p:cNvPr>
          <p:cNvGrpSpPr/>
          <p:nvPr/>
        </p:nvGrpSpPr>
        <p:grpSpPr>
          <a:xfrm>
            <a:off x="6622425" y="4251175"/>
            <a:ext cx="2130870" cy="892232"/>
            <a:chOff x="6397485" y="1657004"/>
            <a:chExt cx="2130870" cy="892232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FA301C2-232F-F640-E52F-07FAE401EC7D}"/>
                </a:ext>
              </a:extLst>
            </p:cNvPr>
            <p:cNvSpPr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D0633E1A-22D0-7282-5F91-DE5EF9845FEF}"/>
                </a:ext>
              </a:extLst>
            </p:cNvPr>
            <p:cNvSpPr txBox="1"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Μοντέλων Νευρωνικών Δικτύων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6368517-7DCB-FDEE-B50C-D6CF2B00AAA9}"/>
              </a:ext>
            </a:extLst>
          </p:cNvPr>
          <p:cNvGrpSpPr/>
          <p:nvPr/>
        </p:nvGrpSpPr>
        <p:grpSpPr>
          <a:xfrm>
            <a:off x="7808196" y="2352229"/>
            <a:ext cx="2130870" cy="892232"/>
            <a:chOff x="7676008" y="0"/>
            <a:chExt cx="2130870" cy="892232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86BF1C-CBEE-2E9C-DC13-D2E335E86355}"/>
                </a:ext>
              </a:extLst>
            </p:cNvPr>
            <p:cNvSpPr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252E265-6F24-1B6B-0E84-1F10A441F442}"/>
                </a:ext>
              </a:extLst>
            </p:cNvPr>
            <p:cNvSpPr txBox="1"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backend</a:t>
              </a:r>
              <a:r>
                <a:rPr lang="el-GR" sz="1800" kern="1200" dirty="0"/>
                <a:t> Νευρωνικού Δικτύου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804AA2F-04B8-A299-4D89-42D2D2DFE72F}"/>
              </a:ext>
            </a:extLst>
          </p:cNvPr>
          <p:cNvGrpSpPr/>
          <p:nvPr/>
        </p:nvGrpSpPr>
        <p:grpSpPr>
          <a:xfrm>
            <a:off x="8997462" y="4238590"/>
            <a:ext cx="2130870" cy="892232"/>
            <a:chOff x="8954530" y="1657004"/>
            <a:chExt cx="2130870" cy="892232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81AF3E2-53F7-8114-84F5-A8A386983453}"/>
                </a:ext>
              </a:extLst>
            </p:cNvPr>
            <p:cNvSpPr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D431EFA-D74A-993A-C1BC-6AE066A8392A}"/>
                </a:ext>
              </a:extLst>
            </p:cNvPr>
            <p:cNvSpPr txBox="1"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- Υλοποίηση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86" name="Footer Placeholder 3">
            <a:extLst>
              <a:ext uri="{FF2B5EF4-FFF2-40B4-BE49-F238E27FC236}">
                <a16:creationId xmlns:a16="http://schemas.microsoft.com/office/drawing/2014/main" id="{CD716C16-2060-3952-B5EC-16EE41E75747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d424e18c7983b04b56a00c52e667a0a12751914a795e0af68b4ea43ffb419a72 </a:t>
            </a:r>
            <a:br>
              <a:rPr lang="en-US" sz="1000" dirty="0"/>
            </a:br>
            <a:r>
              <a:rPr lang="en-US" sz="1000" dirty="0"/>
              <a:t>Current slide Hash: 0298e20cea0bda52c879911cf977b1711eb24de1f5016c1831f9313752645dad </a:t>
            </a:r>
          </a:p>
        </p:txBody>
      </p:sp>
    </p:spTree>
    <p:extLst>
      <p:ext uri="{BB962C8B-B14F-4D97-AF65-F5344CB8AC3E}">
        <p14:creationId xmlns:p14="http://schemas.microsoft.com/office/powerpoint/2010/main" val="150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b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06776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Ethereum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Blockchain </a:t>
            </a:r>
            <a:r>
              <a:rPr lang="el-GR" kern="1200" dirty="0">
                <a:latin typeface="+mn-lt"/>
                <a:ea typeface="+mn-ea"/>
                <a:cs typeface="+mn-cs"/>
              </a:rPr>
              <a:t>και Μηχανική Μάθηση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317B6D0-B4AE-5EBC-9F21-D9CE088E295E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0298e20cea0bda52c879911cf977b1711eb24de1f5016c1831f9313752645dad </a:t>
            </a:r>
            <a:br>
              <a:rPr lang="en-US" sz="1000" dirty="0"/>
            </a:br>
            <a:r>
              <a:rPr lang="en-US" sz="1000" dirty="0"/>
              <a:t>Current slide Hash: 0faaacd306f3d0aebff3128367e2a2be3fa1644c35aa368fc70f6e4e214296ca </a:t>
            </a:r>
          </a:p>
        </p:txBody>
      </p:sp>
    </p:spTree>
    <p:extLst>
      <p:ext uri="{BB962C8B-B14F-4D97-AF65-F5344CB8AC3E}">
        <p14:creationId xmlns:p14="http://schemas.microsoft.com/office/powerpoint/2010/main" val="29428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">
            <a:extLst>
              <a:ext uri="{FF2B5EF4-FFF2-40B4-BE49-F238E27FC236}">
                <a16:creationId xmlns:a16="http://schemas.microsoft.com/office/drawing/2014/main" id="{CEB76DAC-910A-5729-31D8-0FFF02B67F95}"/>
              </a:ext>
            </a:extLst>
          </p:cNvPr>
          <p:cNvGrpSpPr/>
          <p:nvPr/>
        </p:nvGrpSpPr>
        <p:grpSpPr>
          <a:xfrm>
            <a:off x="180976" y="1165120"/>
            <a:ext cx="11830050" cy="5183821"/>
            <a:chOff x="123694" y="1196757"/>
            <a:chExt cx="11924807" cy="518382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E16942D-DE14-85B5-177C-755023B7349C}"/>
                </a:ext>
              </a:extLst>
            </p:cNvPr>
            <p:cNvSpPr/>
            <p:nvPr userDrawn="1"/>
          </p:nvSpPr>
          <p:spPr>
            <a:xfrm rot="10800000" flipH="1" flipV="1">
              <a:off x="123694" y="3786163"/>
              <a:ext cx="11924804" cy="2589409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5DAD4DB-69A5-E0A6-C2EC-2EFA775291D5}"/>
                </a:ext>
              </a:extLst>
            </p:cNvPr>
            <p:cNvSpPr/>
            <p:nvPr userDrawn="1"/>
          </p:nvSpPr>
          <p:spPr>
            <a:xfrm rot="10800000" flipH="1">
              <a:off x="123697" y="1206278"/>
              <a:ext cx="11924804" cy="2589409"/>
            </a:xfrm>
            <a:prstGeom prst="triangle">
              <a:avLst/>
            </a:prstGeom>
            <a:solidFill>
              <a:srgbClr val="373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BDA1CD2-A992-DD6F-BB41-0004199C6D75}"/>
                </a:ext>
              </a:extLst>
            </p:cNvPr>
            <p:cNvSpPr/>
            <p:nvPr userDrawn="1"/>
          </p:nvSpPr>
          <p:spPr>
            <a:xfrm rot="5400000" flipH="1">
              <a:off x="524867" y="814838"/>
              <a:ext cx="5178816" cy="5952663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155E457-2CD5-191C-1E69-859BAD3FEB88}"/>
                </a:ext>
              </a:extLst>
            </p:cNvPr>
            <p:cNvSpPr/>
            <p:nvPr userDrawn="1"/>
          </p:nvSpPr>
          <p:spPr>
            <a:xfrm rot="16200000">
              <a:off x="6468245" y="809833"/>
              <a:ext cx="5178816" cy="5952663"/>
            </a:xfrm>
            <a:prstGeom prst="triangle">
              <a:avLst/>
            </a:prstGeom>
            <a:solidFill>
              <a:srgbClr val="433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C521E6-B3BC-F513-177F-1CC23722AD21}"/>
              </a:ext>
            </a:extLst>
          </p:cNvPr>
          <p:cNvSpPr txBox="1"/>
          <p:nvPr/>
        </p:nvSpPr>
        <p:spPr>
          <a:xfrm>
            <a:off x="9103414" y="2475678"/>
            <a:ext cx="3031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l-GR" sz="2000" u="sng" dirty="0"/>
              <a:t>δίκτυο </a:t>
            </a:r>
            <a:r>
              <a:rPr lang="en-US" sz="2000" u="sng" dirty="0"/>
              <a:t>Blockchain </a:t>
            </a:r>
            <a:r>
              <a:rPr lang="el-GR" sz="2000" dirty="0"/>
              <a:t>αποτελείται από υπολογιστικές μονάδες που </a:t>
            </a:r>
            <a:r>
              <a:rPr lang="el-GR" sz="2000" u="sng" dirty="0"/>
              <a:t>εκτελούν</a:t>
            </a:r>
            <a:r>
              <a:rPr lang="el-GR" sz="2000" dirty="0"/>
              <a:t>, </a:t>
            </a:r>
            <a:r>
              <a:rPr lang="el-GR" sz="2000" u="sng" dirty="0"/>
              <a:t>καταγράφουν</a:t>
            </a:r>
            <a:r>
              <a:rPr lang="el-GR" sz="2000" dirty="0"/>
              <a:t> και </a:t>
            </a:r>
            <a:r>
              <a:rPr lang="el-GR" sz="2000" u="sng" dirty="0"/>
              <a:t>επιβεβαιώνουν</a:t>
            </a:r>
            <a:r>
              <a:rPr lang="el-GR" sz="2000" dirty="0"/>
              <a:t> </a:t>
            </a:r>
            <a:r>
              <a:rPr lang="el-GR" sz="2000" u="sng" dirty="0"/>
              <a:t>συναλλαγές</a:t>
            </a:r>
            <a:endParaRPr lang="en-US" sz="20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CE738-2B30-141F-F1EC-2DC0152DEB9B}"/>
              </a:ext>
            </a:extLst>
          </p:cNvPr>
          <p:cNvSpPr txBox="1"/>
          <p:nvPr/>
        </p:nvSpPr>
        <p:spPr>
          <a:xfrm>
            <a:off x="143096" y="2780025"/>
            <a:ext cx="3362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Αποτελείται από </a:t>
            </a:r>
            <a:r>
              <a:rPr lang="en-US" sz="2000" u="sng" dirty="0"/>
              <a:t>blocks</a:t>
            </a:r>
            <a:r>
              <a:rPr lang="en-US" sz="2000" dirty="0"/>
              <a:t> </a:t>
            </a:r>
            <a:r>
              <a:rPr lang="el-GR" sz="2000" dirty="0"/>
              <a:t>τα οποία περιέχουν δεδομένα (στοιχεία συναλλαγών) και είναι ενωμένα δημιουργώντας μια αλυσίδα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836AA-7A3C-3A54-CDE7-2DACC1EE50C6}"/>
              </a:ext>
            </a:extLst>
          </p:cNvPr>
          <p:cNvSpPr txBox="1"/>
          <p:nvPr/>
        </p:nvSpPr>
        <p:spPr>
          <a:xfrm>
            <a:off x="2702560" y="5277126"/>
            <a:ext cx="678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/>
              <a:t>Υπάρχει ένα </a:t>
            </a:r>
            <a:r>
              <a:rPr lang="el-GR" sz="2000" u="sng" dirty="0"/>
              <a:t>πρωτόκολλο συναίνεσης</a:t>
            </a:r>
            <a:r>
              <a:rPr lang="el-GR" sz="2000" dirty="0"/>
              <a:t> (</a:t>
            </a:r>
            <a:r>
              <a:rPr lang="en-US" sz="2000" dirty="0"/>
              <a:t>consensus protocol) </a:t>
            </a:r>
            <a:r>
              <a:rPr lang="el-GR" sz="2000" dirty="0"/>
              <a:t>που εξασφαλίζει ότι η κατάσταση του δικτύου είναι μοναδική και κοινώς αποδεκτή</a:t>
            </a: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DDF032-B186-0D8A-4DF0-2265F2C01925}"/>
              </a:ext>
            </a:extLst>
          </p:cNvPr>
          <p:cNvSpPr txBox="1"/>
          <p:nvPr/>
        </p:nvSpPr>
        <p:spPr>
          <a:xfrm>
            <a:off x="1754909" y="1300683"/>
            <a:ext cx="8682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n-US" sz="2000" dirty="0"/>
              <a:t>Blockchain </a:t>
            </a:r>
            <a:r>
              <a:rPr lang="el-GR" sz="2000" dirty="0"/>
              <a:t>είναι ένα </a:t>
            </a:r>
            <a:r>
              <a:rPr lang="el-GR" sz="2000" b="1" dirty="0"/>
              <a:t>αμετάβλητο κατανεμημένο καθολικό </a:t>
            </a:r>
            <a:r>
              <a:rPr lang="el-GR" sz="2000" dirty="0"/>
              <a:t>(</a:t>
            </a:r>
            <a:r>
              <a:rPr lang="en-US" sz="2000" dirty="0"/>
              <a:t>immutable distributed ledger)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Blockchain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34820" y="494494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19D425A-A3DF-BE0E-3E55-767B36B3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7" y="2392577"/>
            <a:ext cx="5811639" cy="2682425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CBFEDA29-4EC0-1B11-822B-39EB8573C0C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0faaacd306f3d0aebff3128367e2a2be3fa1644c35aa368fc70f6e4e214296ca </a:t>
            </a:r>
            <a:br>
              <a:rPr lang="en-US" sz="1000" dirty="0"/>
            </a:br>
            <a:r>
              <a:rPr lang="en-US" sz="1000" dirty="0"/>
              <a:t>Current slide Hash: 4926a8258f26eb9302710cb2afee1d6c35ce2d7ed743721df432bed4a8a315ce </a:t>
            </a:r>
          </a:p>
        </p:txBody>
      </p:sp>
    </p:spTree>
    <p:extLst>
      <p:ext uri="{BB962C8B-B14F-4D97-AF65-F5344CB8AC3E}">
        <p14:creationId xmlns:p14="http://schemas.microsoft.com/office/powerpoint/2010/main" val="297707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7DA75F-37D1-815D-9B9D-3236008E1742}"/>
              </a:ext>
            </a:extLst>
          </p:cNvPr>
          <p:cNvGrpSpPr/>
          <p:nvPr/>
        </p:nvGrpSpPr>
        <p:grpSpPr>
          <a:xfrm>
            <a:off x="4076678" y="5124249"/>
            <a:ext cx="3959883" cy="1267600"/>
            <a:chOff x="3312220" y="5405911"/>
            <a:chExt cx="2400549" cy="8412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EDE7D-E6DC-7D99-D5A4-1962E28BCD5D}"/>
                </a:ext>
              </a:extLst>
            </p:cNvPr>
            <p:cNvSpPr/>
            <p:nvPr/>
          </p:nvSpPr>
          <p:spPr>
            <a:xfrm>
              <a:off x="3312220" y="5405911"/>
              <a:ext cx="2400549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0F45C7-6ECB-34BF-1285-AFC948707837}"/>
                </a:ext>
              </a:extLst>
            </p:cNvPr>
            <p:cNvSpPr/>
            <p:nvPr/>
          </p:nvSpPr>
          <p:spPr>
            <a:xfrm>
              <a:off x="3370760" y="5592210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2820" y="83710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E24BD9-7B35-6BF7-1A93-BF69B93B4FDA}"/>
              </a:ext>
            </a:extLst>
          </p:cNvPr>
          <p:cNvSpPr/>
          <p:nvPr/>
        </p:nvSpPr>
        <p:spPr>
          <a:xfrm>
            <a:off x="4943541" y="4388342"/>
            <a:ext cx="1296580" cy="1296580"/>
          </a:xfrm>
          <a:prstGeom prst="roundRect">
            <a:avLst/>
          </a:prstGeom>
          <a:solidFill>
            <a:srgbClr val="A3A3C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Ethereum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0CB74905-713C-CC69-A155-A88D312783E3}"/>
              </a:ext>
            </a:extLst>
          </p:cNvPr>
          <p:cNvSpPr/>
          <p:nvPr/>
        </p:nvSpPr>
        <p:spPr>
          <a:xfrm rot="19702009">
            <a:off x="719680" y="1921864"/>
            <a:ext cx="448056" cy="384048"/>
          </a:xfrm>
          <a:prstGeom prst="hexagon">
            <a:avLst>
              <a:gd name="adj" fmla="val 30960"/>
              <a:gd name="vf" fmla="val 115470"/>
            </a:avLst>
          </a:prstGeom>
          <a:solidFill>
            <a:srgbClr val="514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4346E-069D-F77E-3A94-CA25FAE8B3C4}"/>
              </a:ext>
            </a:extLst>
          </p:cNvPr>
          <p:cNvSpPr txBox="1"/>
          <p:nvPr/>
        </p:nvSpPr>
        <p:spPr>
          <a:xfrm>
            <a:off x="1169122" y="2176012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Προσφέρει δυνατότητα προγραμματισμού χρησιμοποιώντας μια </a:t>
            </a:r>
            <a:r>
              <a:rPr lang="en-US" sz="1600" dirty="0"/>
              <a:t>Turing Complete </a:t>
            </a:r>
            <a:r>
              <a:rPr lang="el-GR" sz="1600" dirty="0"/>
              <a:t>γλώσσα για τη δημιουργία </a:t>
            </a:r>
            <a:r>
              <a:rPr lang="en-US" sz="1600" dirty="0"/>
              <a:t>Smart Contracts</a:t>
            </a:r>
            <a:endParaRPr lang="el-G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A081F5-26F6-3DB6-007B-ACCF832281B1}"/>
              </a:ext>
            </a:extLst>
          </p:cNvPr>
          <p:cNvCxnSpPr/>
          <p:nvPr/>
        </p:nvCxnSpPr>
        <p:spPr>
          <a:xfrm>
            <a:off x="1142982" y="2118131"/>
            <a:ext cx="3600000" cy="2612"/>
          </a:xfrm>
          <a:prstGeom prst="line">
            <a:avLst/>
          </a:prstGeom>
          <a:ln>
            <a:solidFill>
              <a:srgbClr val="4F4B7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Hexagon 29">
            <a:extLst>
              <a:ext uri="{FF2B5EF4-FFF2-40B4-BE49-F238E27FC236}">
                <a16:creationId xmlns:a16="http://schemas.microsoft.com/office/drawing/2014/main" id="{D1080E3C-0915-A394-7BF5-BBA2CFB8F3CE}"/>
              </a:ext>
            </a:extLst>
          </p:cNvPr>
          <p:cNvSpPr/>
          <p:nvPr/>
        </p:nvSpPr>
        <p:spPr>
          <a:xfrm rot="19747498">
            <a:off x="10976820" y="3095280"/>
            <a:ext cx="448284" cy="384582"/>
          </a:xfrm>
          <a:prstGeom prst="hexagon">
            <a:avLst>
              <a:gd name="adj" fmla="val 28809"/>
              <a:gd name="vf" fmla="val 115470"/>
            </a:avLst>
          </a:prstGeom>
          <a:solidFill>
            <a:srgbClr val="72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A81626-0AA7-6C3D-6752-092D69D0CF3D}"/>
              </a:ext>
            </a:extLst>
          </p:cNvPr>
          <p:cNvSpPr txBox="1"/>
          <p:nvPr/>
        </p:nvSpPr>
        <p:spPr>
          <a:xfrm>
            <a:off x="7583712" y="3372943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Τα </a:t>
            </a:r>
            <a:r>
              <a:rPr lang="en-US" sz="1600" dirty="0"/>
              <a:t>Smart Contracts </a:t>
            </a:r>
            <a:r>
              <a:rPr lang="el-GR" sz="1600" dirty="0"/>
              <a:t>είναι προγράμματα στο δίκτυο του </a:t>
            </a:r>
            <a:r>
              <a:rPr lang="en-US" sz="1600" dirty="0"/>
              <a:t>Ethereum </a:t>
            </a:r>
            <a:r>
              <a:rPr lang="el-GR" sz="1600" dirty="0"/>
              <a:t>που μπορούν να εκτελεστούν από τους κόμβους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56DF21-8121-5B17-7545-19FF7858B6DA}"/>
              </a:ext>
            </a:extLst>
          </p:cNvPr>
          <p:cNvCxnSpPr>
            <a:cxnSpLocks/>
          </p:cNvCxnSpPr>
          <p:nvPr/>
        </p:nvCxnSpPr>
        <p:spPr>
          <a:xfrm>
            <a:off x="7413967" y="3279413"/>
            <a:ext cx="3600000" cy="0"/>
          </a:xfrm>
          <a:prstGeom prst="line">
            <a:avLst/>
          </a:prstGeom>
          <a:ln>
            <a:solidFill>
              <a:srgbClr val="7171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2DEAD306-D5B1-5B26-2431-936E9F4D7C91}"/>
              </a:ext>
            </a:extLst>
          </p:cNvPr>
          <p:cNvSpPr/>
          <p:nvPr/>
        </p:nvSpPr>
        <p:spPr>
          <a:xfrm rot="19623142">
            <a:off x="719001" y="4156256"/>
            <a:ext cx="448056" cy="377951"/>
          </a:xfrm>
          <a:prstGeom prst="hexagon">
            <a:avLst>
              <a:gd name="adj" fmla="val 31328"/>
              <a:gd name="vf" fmla="val 115470"/>
            </a:avLst>
          </a:prstGeom>
          <a:solidFill>
            <a:srgbClr val="8D8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AB0651-43C2-6EA2-F846-38A98FFC3D46}"/>
              </a:ext>
            </a:extLst>
          </p:cNvPr>
          <p:cNvSpPr txBox="1"/>
          <p:nvPr/>
        </p:nvSpPr>
        <p:spPr>
          <a:xfrm>
            <a:off x="1216691" y="4424236"/>
            <a:ext cx="34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Συνδυάζοντας </a:t>
            </a:r>
            <a:r>
              <a:rPr lang="en-US" sz="1600" dirty="0"/>
              <a:t>Smart Contracts</a:t>
            </a:r>
            <a:r>
              <a:rPr lang="el-GR" sz="1600" dirty="0"/>
              <a:t> με περιβάλλον </a:t>
            </a:r>
            <a:r>
              <a:rPr lang="el-GR" sz="1600" dirty="0" err="1"/>
              <a:t>διεπαφής</a:t>
            </a:r>
            <a:r>
              <a:rPr lang="el-GR" sz="1600" dirty="0"/>
              <a:t> μπορούν να δημιουργηθούν αποκεντρωμένες εφαρμογές (</a:t>
            </a:r>
            <a:r>
              <a:rPr lang="en-US" sz="1600" dirty="0" err="1"/>
              <a:t>dApps</a:t>
            </a:r>
            <a:r>
              <a:rPr lang="en-US" sz="1600" dirty="0"/>
              <a:t> – Decentralized Applications)</a:t>
            </a:r>
            <a:endParaRPr lang="el-GR" sz="16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067082-488B-6A8A-720D-E7666E1D86A7}"/>
              </a:ext>
            </a:extLst>
          </p:cNvPr>
          <p:cNvCxnSpPr/>
          <p:nvPr/>
        </p:nvCxnSpPr>
        <p:spPr>
          <a:xfrm>
            <a:off x="1142983" y="4345510"/>
            <a:ext cx="3600000" cy="2612"/>
          </a:xfrm>
          <a:prstGeom prst="line">
            <a:avLst/>
          </a:prstGeom>
          <a:ln>
            <a:solidFill>
              <a:srgbClr val="8C8CA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1">
            <a:extLst>
              <a:ext uri="{FF2B5EF4-FFF2-40B4-BE49-F238E27FC236}">
                <a16:creationId xmlns:a16="http://schemas.microsoft.com/office/drawing/2014/main" id="{9ED75D48-A5CE-5926-B73E-D518A7E9D22B}"/>
              </a:ext>
            </a:extLst>
          </p:cNvPr>
          <p:cNvSpPr>
            <a:spLocks noChangeAspect="1"/>
          </p:cNvSpPr>
          <p:nvPr/>
        </p:nvSpPr>
        <p:spPr>
          <a:xfrm>
            <a:off x="11089534" y="3175212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7EB10C-EBB8-A55D-D341-C4ACE3F52C01}"/>
              </a:ext>
            </a:extLst>
          </p:cNvPr>
          <p:cNvSpPr txBox="1"/>
          <p:nvPr/>
        </p:nvSpPr>
        <p:spPr>
          <a:xfrm>
            <a:off x="1069828" y="1327239"/>
            <a:ext cx="866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i="1" dirty="0"/>
              <a:t>Το </a:t>
            </a:r>
            <a:r>
              <a:rPr lang="en-US" i="1" dirty="0"/>
              <a:t>Ethereum</a:t>
            </a:r>
            <a:r>
              <a:rPr lang="el-GR" i="1" dirty="0"/>
              <a:t> είναι ένα </a:t>
            </a:r>
            <a:r>
              <a:rPr lang="en-US" i="1" dirty="0"/>
              <a:t>Blockchain </a:t>
            </a:r>
            <a:r>
              <a:rPr lang="el-GR" i="1" dirty="0"/>
              <a:t>που διαφέρει από τα υπόλοιπα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A55103F-4F40-DEFC-CAD5-3E29810884EC}"/>
              </a:ext>
            </a:extLst>
          </p:cNvPr>
          <p:cNvSpPr/>
          <p:nvPr/>
        </p:nvSpPr>
        <p:spPr>
          <a:xfrm rot="10800000">
            <a:off x="5618752" y="3091762"/>
            <a:ext cx="1296580" cy="1296580"/>
          </a:xfrm>
          <a:prstGeom prst="roundRect">
            <a:avLst/>
          </a:prstGeom>
          <a:solidFill>
            <a:srgbClr val="7D7CAB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5ED57B5-D114-3208-B8CA-F012BC90B350}"/>
              </a:ext>
            </a:extLst>
          </p:cNvPr>
          <p:cNvSpPr/>
          <p:nvPr/>
        </p:nvSpPr>
        <p:spPr>
          <a:xfrm>
            <a:off x="4930454" y="1741258"/>
            <a:ext cx="1296580" cy="1296580"/>
          </a:xfrm>
          <a:prstGeom prst="roundRect">
            <a:avLst/>
          </a:prstGeom>
          <a:solidFill>
            <a:srgbClr val="5C589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1" name="Rounded Rectangle 7">
            <a:extLst>
              <a:ext uri="{FF2B5EF4-FFF2-40B4-BE49-F238E27FC236}">
                <a16:creationId xmlns:a16="http://schemas.microsoft.com/office/drawing/2014/main" id="{4F811672-C361-BBBD-9EF8-57380292777B}"/>
              </a:ext>
            </a:extLst>
          </p:cNvPr>
          <p:cNvSpPr/>
          <p:nvPr/>
        </p:nvSpPr>
        <p:spPr>
          <a:xfrm>
            <a:off x="5364188" y="4655436"/>
            <a:ext cx="433107" cy="7495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Round Same Side Corner Rectangle 36">
            <a:extLst>
              <a:ext uri="{FF2B5EF4-FFF2-40B4-BE49-F238E27FC236}">
                <a16:creationId xmlns:a16="http://schemas.microsoft.com/office/drawing/2014/main" id="{AA428C5B-02DE-6447-9A91-616FD81054D6}"/>
              </a:ext>
            </a:extLst>
          </p:cNvPr>
          <p:cNvSpPr>
            <a:spLocks noChangeAspect="1"/>
          </p:cNvSpPr>
          <p:nvPr/>
        </p:nvSpPr>
        <p:spPr>
          <a:xfrm>
            <a:off x="813380" y="2004551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98E5CFC3-24FE-866E-429E-DBCA66E0E50B}"/>
              </a:ext>
            </a:extLst>
          </p:cNvPr>
          <p:cNvSpPr/>
          <p:nvPr/>
        </p:nvSpPr>
        <p:spPr>
          <a:xfrm>
            <a:off x="858704" y="4199301"/>
            <a:ext cx="168649" cy="29185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62607DAD-A34F-8DA5-7D77-914B8C17EBE6}"/>
              </a:ext>
            </a:extLst>
          </p:cNvPr>
          <p:cNvSpPr>
            <a:spLocks noChangeAspect="1"/>
          </p:cNvSpPr>
          <p:nvPr/>
        </p:nvSpPr>
        <p:spPr>
          <a:xfrm>
            <a:off x="5272619" y="2102913"/>
            <a:ext cx="653231" cy="516455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748A9E75-EAF6-DB77-6CB7-562C97671773}"/>
              </a:ext>
            </a:extLst>
          </p:cNvPr>
          <p:cNvSpPr>
            <a:spLocks noChangeAspect="1"/>
          </p:cNvSpPr>
          <p:nvPr/>
        </p:nvSpPr>
        <p:spPr>
          <a:xfrm>
            <a:off x="5934502" y="3430812"/>
            <a:ext cx="585064" cy="58995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44A46FD0-7335-378A-AB94-23A96A7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84" y="366857"/>
            <a:ext cx="878191" cy="877467"/>
          </a:xfrm>
          <a:prstGeom prst="rect">
            <a:avLst/>
          </a:prstGeom>
        </p:spPr>
      </p:pic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43964ED7-D552-6392-7807-9E4331B0511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4926a8258f26eb9302710cb2afee1d6c35ce2d7ed743721df432bed4a8a315ce </a:t>
            </a:r>
            <a:br>
              <a:rPr lang="en-US" sz="1000" dirty="0"/>
            </a:br>
            <a:r>
              <a:rPr lang="en-US" sz="1000" dirty="0"/>
              <a:t>Current slide Hash: d3fd656443cf4fdfa20e957f327870a9d82c95f6f2979df5148d6246ecf1cc57 </a:t>
            </a:r>
          </a:p>
        </p:txBody>
      </p:sp>
    </p:spTree>
    <p:extLst>
      <p:ext uri="{BB962C8B-B14F-4D97-AF65-F5344CB8AC3E}">
        <p14:creationId xmlns:p14="http://schemas.microsoft.com/office/powerpoint/2010/main" val="302409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56400" y="141897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Μηχανική Μάθηση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Blockchain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576" y="5312194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88BC85-C140-CC7D-9840-713486C74E02}"/>
              </a:ext>
            </a:extLst>
          </p:cNvPr>
          <p:cNvGrpSpPr/>
          <p:nvPr/>
        </p:nvGrpSpPr>
        <p:grpSpPr>
          <a:xfrm>
            <a:off x="4630840" y="1543501"/>
            <a:ext cx="2631604" cy="4527798"/>
            <a:chOff x="448094" y="3077696"/>
            <a:chExt cx="2107059" cy="1871330"/>
          </a:xfrm>
        </p:grpSpPr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13081232-159D-BB43-65C8-948DE31F01F8}"/>
                </a:ext>
              </a:extLst>
            </p:cNvPr>
            <p:cNvSpPr/>
            <p:nvPr/>
          </p:nvSpPr>
          <p:spPr>
            <a:xfrm rot="614417">
              <a:off x="448094" y="4591855"/>
              <a:ext cx="2107059" cy="357171"/>
            </a:xfrm>
            <a:custGeom>
              <a:avLst/>
              <a:gdLst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546076 w 1546076"/>
                <a:gd name="connsiteY2" fmla="*/ 547777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311437 w 1546076"/>
                <a:gd name="connsiteY0" fmla="*/ 120616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311437 w 1546076"/>
                <a:gd name="connsiteY4" fmla="*/ 120616 h 547777"/>
                <a:gd name="connsiteX0" fmla="*/ 454636 w 1546076"/>
                <a:gd name="connsiteY0" fmla="*/ 97957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454636 w 1546076"/>
                <a:gd name="connsiteY4" fmla="*/ 97957 h 547777"/>
                <a:gd name="connsiteX0" fmla="*/ 454636 w 1714392"/>
                <a:gd name="connsiteY0" fmla="*/ 100262 h 550082"/>
                <a:gd name="connsiteX1" fmla="*/ 1714392 w 1714392"/>
                <a:gd name="connsiteY1" fmla="*/ 0 h 550082"/>
                <a:gd name="connsiteX2" fmla="*/ 1300823 w 1714392"/>
                <a:gd name="connsiteY2" fmla="*/ 476166 h 550082"/>
                <a:gd name="connsiteX3" fmla="*/ 0 w 1714392"/>
                <a:gd name="connsiteY3" fmla="*/ 550082 h 550082"/>
                <a:gd name="connsiteX4" fmla="*/ 454636 w 1714392"/>
                <a:gd name="connsiteY4" fmla="*/ 100262 h 550082"/>
                <a:gd name="connsiteX0" fmla="*/ 454636 w 1908260"/>
                <a:gd name="connsiteY0" fmla="*/ 15121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454636 w 1908260"/>
                <a:gd name="connsiteY4" fmla="*/ 151213 h 601033"/>
                <a:gd name="connsiteX0" fmla="*/ 675642 w 1908260"/>
                <a:gd name="connsiteY0" fmla="*/ 6677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675642 w 1908260"/>
                <a:gd name="connsiteY4" fmla="*/ 66773 h 60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0" h="601033">
                  <a:moveTo>
                    <a:pt x="675642" y="66773"/>
                  </a:moveTo>
                  <a:lnTo>
                    <a:pt x="1908260" y="0"/>
                  </a:lnTo>
                  <a:lnTo>
                    <a:pt x="1300823" y="527117"/>
                  </a:lnTo>
                  <a:lnTo>
                    <a:pt x="0" y="601033"/>
                  </a:lnTo>
                  <a:lnTo>
                    <a:pt x="675642" y="6677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0D5603-F928-DA3A-0FDC-2F9C05381D10}"/>
                </a:ext>
              </a:extLst>
            </p:cNvPr>
            <p:cNvGrpSpPr/>
            <p:nvPr/>
          </p:nvGrpSpPr>
          <p:grpSpPr>
            <a:xfrm>
              <a:off x="1005508" y="3077696"/>
              <a:ext cx="1190228" cy="1733922"/>
              <a:chOff x="1691680" y="3077696"/>
              <a:chExt cx="1190228" cy="173392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1EA28A-5127-2E1E-6649-B4802B0F77E8}"/>
                  </a:ext>
                </a:extLst>
              </p:cNvPr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rgbClr val="514D7F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rgbClr val="4F4B7D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32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ΜΜ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845172-BAD1-B742-481C-ECF5192441F8}"/>
                  </a:ext>
                </a:extLst>
              </p:cNvPr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rgbClr val="8D8DA7"/>
              </a:solidFill>
              <a:ln>
                <a:solidFill>
                  <a:srgbClr val="8C8CA5"/>
                </a:solidFill>
              </a:ln>
              <a:scene3d>
                <a:camera prst="perspectiveRight">
                  <a:rot lat="300000" lon="20699968" rev="0"/>
                </a:camera>
                <a:lightRig rig="threePt" dir="t"/>
              </a:scene3d>
              <a:sp3d extrusionH="819150" contourW="12700" prstMaterial="flat">
                <a:bevelT w="44450" h="44450"/>
                <a:extrusionClr>
                  <a:srgbClr val="717199"/>
                </a:extrusionClr>
                <a:contourClr>
                  <a:srgbClr val="717199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BC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57F5B-6AC0-9A81-6A8D-C7EE1DBE9176}"/>
              </a:ext>
            </a:extLst>
          </p:cNvPr>
          <p:cNvSpPr/>
          <p:nvPr/>
        </p:nvSpPr>
        <p:spPr>
          <a:xfrm>
            <a:off x="7567063" y="1756819"/>
            <a:ext cx="109307" cy="4378387"/>
          </a:xfrm>
          <a:prstGeom prst="rect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220511-859C-8BBE-66F1-FAF65944043A}"/>
              </a:ext>
            </a:extLst>
          </p:cNvPr>
          <p:cNvSpPr/>
          <p:nvPr/>
        </p:nvSpPr>
        <p:spPr>
          <a:xfrm>
            <a:off x="4389566" y="1759929"/>
            <a:ext cx="122094" cy="4317302"/>
          </a:xfrm>
          <a:prstGeom prst="rect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evron 78">
            <a:extLst>
              <a:ext uri="{FF2B5EF4-FFF2-40B4-BE49-F238E27FC236}">
                <a16:creationId xmlns:a16="http://schemas.microsoft.com/office/drawing/2014/main" id="{D1498B7B-74EB-5795-F8CF-319899B976C9}"/>
              </a:ext>
            </a:extLst>
          </p:cNvPr>
          <p:cNvSpPr/>
          <p:nvPr/>
        </p:nvSpPr>
        <p:spPr>
          <a:xfrm>
            <a:off x="6976464" y="2900415"/>
            <a:ext cx="292585" cy="390113"/>
          </a:xfrm>
          <a:prstGeom prst="chevron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hevron 80">
            <a:extLst>
              <a:ext uri="{FF2B5EF4-FFF2-40B4-BE49-F238E27FC236}">
                <a16:creationId xmlns:a16="http://schemas.microsoft.com/office/drawing/2014/main" id="{6DBA3726-ADDC-4939-55D1-40B76FAE5F4B}"/>
              </a:ext>
            </a:extLst>
          </p:cNvPr>
          <p:cNvSpPr/>
          <p:nvPr/>
        </p:nvSpPr>
        <p:spPr>
          <a:xfrm rot="10800000">
            <a:off x="4730275" y="3764667"/>
            <a:ext cx="292585" cy="390113"/>
          </a:xfrm>
          <a:prstGeom prst="chevron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BB6C4-0CF4-DAC2-73D0-6A1247111427}"/>
              </a:ext>
            </a:extLst>
          </p:cNvPr>
          <p:cNvSpPr txBox="1"/>
          <p:nvPr/>
        </p:nvSpPr>
        <p:spPr>
          <a:xfrm>
            <a:off x="7974384" y="1756819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Blockchain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13CBF-C664-CB00-D61E-B4F19DC9686A}"/>
              </a:ext>
            </a:extLst>
          </p:cNvPr>
          <p:cNvSpPr txBox="1"/>
          <p:nvPr/>
        </p:nvSpPr>
        <p:spPr>
          <a:xfrm>
            <a:off x="7925131" y="2791850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Καταμερισμός εργασίας</a:t>
            </a:r>
          </a:p>
          <a:p>
            <a:endParaRPr lang="el-GR" dirty="0"/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Παραγωγή μεγάλου όγκου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Συνεχής έλεγχος ποιότητας δεδομένων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FD4EE9-B761-45C7-59B4-5C86E5CD9AB7}"/>
              </a:ext>
            </a:extLst>
          </p:cNvPr>
          <p:cNvSpPr txBox="1"/>
          <p:nvPr/>
        </p:nvSpPr>
        <p:spPr>
          <a:xfrm>
            <a:off x="1126812" y="1757508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800" b="1" kern="1200" dirty="0">
                <a:solidFill>
                  <a:srgbClr val="FFFFFF"/>
                </a:solidFill>
                <a:effectLst/>
                <a:latin typeface="DejaVu Sans" panose="020B0603030804020204" pitchFamily="34" charset="0"/>
                <a:ea typeface="+mn-ea"/>
                <a:cs typeface="Arial" panose="020B0604020202020204" pitchFamily="34" charset="0"/>
              </a:rPr>
              <a:t>Μηχανική Μάθηση</a:t>
            </a:r>
            <a:endParaRPr lang="el-GR" dirty="0"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5FA7-0F41-EDAC-EF3C-C2F670735DFA}"/>
              </a:ext>
            </a:extLst>
          </p:cNvPr>
          <p:cNvSpPr txBox="1"/>
          <p:nvPr/>
        </p:nvSpPr>
        <p:spPr>
          <a:xfrm>
            <a:off x="1062157" y="2760002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Πολλές και απαιτητικές πράξεις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για μεγάλο όγκο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ποιοτικών δεδομένων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360CE82-4703-A2AB-2170-3FB29236E62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d3fd656443cf4fdfa20e957f327870a9d82c95f6f2979df5148d6246ecf1cc57 </a:t>
            </a:r>
            <a:br>
              <a:rPr lang="en-US" sz="1000" dirty="0"/>
            </a:br>
            <a:r>
              <a:rPr lang="en-US" sz="1000" dirty="0"/>
              <a:t>Current slide Hash: af6d2dcba8c3005022e5bad98f3fbcd2908e8ac903ad43c6e184ae9edeff1421 </a:t>
            </a:r>
          </a:p>
        </p:txBody>
      </p:sp>
    </p:spTree>
    <p:extLst>
      <p:ext uri="{BB962C8B-B14F-4D97-AF65-F5344CB8AC3E}">
        <p14:creationId xmlns:p14="http://schemas.microsoft.com/office/powerpoint/2010/main" val="380403337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Custom 1">
      <a:majorFont>
        <a:latin typeface="DejaVu Sans"/>
        <a:ea typeface=""/>
        <a:cs typeface=""/>
      </a:majorFont>
      <a:minorFont>
        <a:latin typeface="DejaVu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{8570E1CA-4953-4E4E-BAB3-833D62103CA3}tf33713516_win32</Template>
  <TotalTime>2486</TotalTime>
  <Words>1253</Words>
  <Application>Microsoft Office PowerPoint</Application>
  <PresentationFormat>Widescreen</PresentationFormat>
  <Paragraphs>186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DejaVu Sans</vt:lpstr>
      <vt:lpstr>Symbol</vt:lpstr>
      <vt:lpstr>3DFloatVTI</vt:lpstr>
      <vt:lpstr>Αξιοποίηση  συστημάτων Blockchain  για εκπαίδευση μοντέλων μηχανικής μάθησης</vt:lpstr>
      <vt:lpstr>Εισαγωγή</vt:lpstr>
      <vt:lpstr>Περιεχόμενα</vt:lpstr>
      <vt:lpstr>1. Χρονοδιάγραμμα εργασίας</vt:lpstr>
      <vt:lpstr>Χρονοδιάγραμμα εργασίας </vt:lpstr>
      <vt:lpstr>2. Βασικές Έννοιες </vt:lpstr>
      <vt:lpstr>Blockchain </vt:lpstr>
      <vt:lpstr>Ethereum</vt:lpstr>
      <vt:lpstr>Μηχανική Μάθηση και Blockchain</vt:lpstr>
      <vt:lpstr>3. Εφαρμογή DEMOS</vt:lpstr>
      <vt:lpstr>Πρόβλημα</vt:lpstr>
      <vt:lpstr>Κεντρική ιδέα</vt:lpstr>
      <vt:lpstr>Διάγραμμα τύπων χρηστών</vt:lpstr>
      <vt:lpstr>Κόμβος - Αιτητής</vt:lpstr>
      <vt:lpstr>Κόμβος - Δωρητής</vt:lpstr>
      <vt:lpstr>Κόμβος - Αξιολογητής</vt:lpstr>
      <vt:lpstr>Μηχανισμός Κινήτρου</vt:lpstr>
      <vt:lpstr>Μοντέλο Νευρωνικού Δικτύου</vt:lpstr>
      <vt:lpstr>Υλοποίηση</vt:lpstr>
      <vt:lpstr>4. Παρουσίαση  εφαρμογής</vt:lpstr>
      <vt:lpstr>PowerPoint Presentation</vt:lpstr>
      <vt:lpstr>5. Συμπεράσματα</vt:lpstr>
      <vt:lpstr>Ενδεικτικά αποτελέσματα (1)</vt:lpstr>
      <vt:lpstr>Ενδεικτικά αποτελέσματα (2)</vt:lpstr>
      <vt:lpstr>Συμπεράσματα</vt:lpstr>
      <vt:lpstr>Πλεονεκτήματα κατανεμημένου συστήματος</vt:lpstr>
      <vt:lpstr>Πλεονεκτήματα Blockchain</vt:lpstr>
      <vt:lpstr>Σας ευχαριστώ 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DEMETRIS KYRIACOU</dc:creator>
  <cp:lastModifiedBy>DEMETRIS KYRIACOU</cp:lastModifiedBy>
  <cp:revision>34</cp:revision>
  <dcterms:created xsi:type="dcterms:W3CDTF">2022-07-01T16:01:18Z</dcterms:created>
  <dcterms:modified xsi:type="dcterms:W3CDTF">2022-07-06T09:30:58Z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